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9" r:id="rId2"/>
    <p:sldId id="273" r:id="rId3"/>
    <p:sldId id="272" r:id="rId4"/>
    <p:sldId id="275" r:id="rId5"/>
    <p:sldId id="278" r:id="rId6"/>
    <p:sldId id="276" r:id="rId7"/>
    <p:sldId id="279" r:id="rId8"/>
    <p:sldId id="277" r:id="rId9"/>
    <p:sldId id="283" r:id="rId10"/>
    <p:sldId id="280" r:id="rId11"/>
    <p:sldId id="284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6801"/>
  </p:normalViewPr>
  <p:slideViewPr>
    <p:cSldViewPr snapToGrid="0" snapToObjects="1">
      <p:cViewPr varScale="1">
        <p:scale>
          <a:sx n="144" d="100"/>
          <a:sy n="144" d="100"/>
        </p:scale>
        <p:origin x="2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D5E0E-399D-F54A-AE7C-F3FE300820FF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CC2AA-33A3-614C-955B-E5ADD8151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9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578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3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0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01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noProof="0">
              <a:solidFill>
                <a:srgbClr val="E78E23"/>
              </a:solidFill>
            </a:endParaRP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en-US" noProof="0"/>
              <a:t>Titelseite ohne Bild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8EB342B-B96A-46EF-90DE-FE9FADD85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222" y="6376309"/>
            <a:ext cx="99075" cy="1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85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3928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 userDrawn="1"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 userDrawn="1"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 userDrawn="1"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/>
              <a:t>Kapiteltrennseite grau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933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0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5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8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2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4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EF02B-8F42-8047-BD17-84FFFE288592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5EFB6-9441-8A4B-BE45-2F70C14F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8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youtube.com/" TargetMode="External"/><Relationship Id="rId13" Type="http://schemas.openxmlformats.org/officeDocument/2006/relationships/image" Target="../media/image9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8.tiff"/><Relationship Id="rId1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11" Type="http://schemas.openxmlformats.org/officeDocument/2006/relationships/image" Target="../media/image7.tiff"/><Relationship Id="rId5" Type="http://schemas.openxmlformats.org/officeDocument/2006/relationships/image" Target="../media/image4.jpg"/><Relationship Id="rId15" Type="http://schemas.openxmlformats.org/officeDocument/2006/relationships/image" Target="../media/image11.tiff"/><Relationship Id="rId10" Type="http://schemas.openxmlformats.org/officeDocument/2006/relationships/hyperlink" Target="http://de.zalando.ch/" TargetMode="External"/><Relationship Id="rId4" Type="http://schemas.openxmlformats.org/officeDocument/2006/relationships/image" Target="../media/image3.tiff"/><Relationship Id="rId9" Type="http://schemas.openxmlformats.org/officeDocument/2006/relationships/hyperlink" Target="http://streetstyle.cs.cornell.edu/" TargetMode="External"/><Relationship Id="rId1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streetstyle.cs.cornell.edu/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tiff"/><Relationship Id="rId7" Type="http://schemas.openxmlformats.org/officeDocument/2006/relationships/image" Target="../media/image18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hyperlink" Target="http://streetstyle.cs.cornell.edu/" TargetMode="External"/><Relationship Id="rId4" Type="http://schemas.openxmlformats.org/officeDocument/2006/relationships/hyperlink" Target="http://mmlab.ie.cuhk.edu.hk/projects/DeepFash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https://s3-ap-south-1.amazonaws.com/av-blog-media/wp-content/uploads/2018/10/Faster-rcnn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package" Target="../embeddings/Microsoft_Word_Document.docx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34.png"/><Relationship Id="rId4" Type="http://schemas.openxmlformats.org/officeDocument/2006/relationships/image" Target="../media/image32.emf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Machine Learning for Fashion Analysis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1600"/>
              </a:lnSpc>
              <a:spcBef>
                <a:spcPts val="1300"/>
              </a:spcBef>
              <a:spcAft>
                <a:spcPts val="0"/>
              </a:spcAft>
            </a:pPr>
            <a:r>
              <a:rPr lang="en-US" sz="1500" dirty="0">
                <a:solidFill>
                  <a:schemeClr val="accent1"/>
                </a:solidFill>
              </a:rPr>
              <a:t>Practical application of fashion recognition using Deep Neural Networks</a:t>
            </a: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spcBef>
                <a:spcPts val="1300"/>
              </a:spcBef>
              <a:spcAft>
                <a:spcPts val="0"/>
              </a:spcAft>
            </a:pP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2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">
            <a:extLst>
              <a:ext uri="{FF2B5EF4-FFF2-40B4-BE49-F238E27FC236}">
                <a16:creationId xmlns:a16="http://schemas.microsoft.com/office/drawing/2014/main" id="{4E79AE4C-93FC-2E41-AB97-4F64F4845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00" y="308246"/>
            <a:ext cx="8100000" cy="540000"/>
          </a:xfrm>
        </p:spPr>
        <p:txBody>
          <a:bodyPr/>
          <a:lstStyle/>
          <a:p>
            <a:r>
              <a:rPr lang="en-US" sz="2000" b="1" dirty="0"/>
              <a:t>Image Detector:  </a:t>
            </a:r>
            <a:r>
              <a:rPr lang="en-US" sz="2000" b="1" i="1" dirty="0"/>
              <a:t>ResNet50</a:t>
            </a:r>
            <a:endParaRPr lang="en-US" sz="20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0D314D2-D8FA-A641-9403-FD155170D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13" y="1627360"/>
            <a:ext cx="58681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A7C369C-FD4D-D243-8382-010855968CB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6625" y="1980826"/>
          <a:ext cx="4560707" cy="2337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Worksheet" r:id="rId3" imgW="10210800" imgH="5245100" progId="Excel.Sheet.12">
                  <p:embed/>
                </p:oleObj>
              </mc:Choice>
              <mc:Fallback>
                <p:oleObj name="Worksheet" r:id="rId3" imgW="10210800" imgH="52451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A7C369C-FD4D-D243-8382-010855968C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25" y="1980826"/>
                        <a:ext cx="4560707" cy="23376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9F348C6-7C72-A848-989D-A8434038AD4F}"/>
              </a:ext>
            </a:extLst>
          </p:cNvPr>
          <p:cNvSpPr/>
          <p:nvPr/>
        </p:nvSpPr>
        <p:spPr>
          <a:xfrm>
            <a:off x="161365" y="3696020"/>
            <a:ext cx="4863993" cy="284310"/>
          </a:xfrm>
          <a:prstGeom prst="rect">
            <a:avLst/>
          </a:prstGeom>
          <a:solidFill>
            <a:srgbClr val="FFFF00">
              <a:alpha val="20000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DEB099-7F84-1E47-9383-84FBD80F167D}"/>
              </a:ext>
            </a:extLst>
          </p:cNvPr>
          <p:cNvGrpSpPr/>
          <p:nvPr/>
        </p:nvGrpSpPr>
        <p:grpSpPr>
          <a:xfrm>
            <a:off x="4927073" y="1555278"/>
            <a:ext cx="4057891" cy="2445664"/>
            <a:chOff x="4927073" y="1555278"/>
            <a:chExt cx="4057891" cy="2445664"/>
          </a:xfrm>
        </p:grpSpPr>
        <p:pic>
          <p:nvPicPr>
            <p:cNvPr id="6" name="Picture 5" descr="/var/folders/0k/526__rsd65dcj9b2fq0m_8nw0000gn/T/com.microsoft.Word/Content.MSO/77DBE77F.tmp">
              <a:extLst>
                <a:ext uri="{FF2B5EF4-FFF2-40B4-BE49-F238E27FC236}">
                  <a16:creationId xmlns:a16="http://schemas.microsoft.com/office/drawing/2014/main" id="{547916FC-2462-6446-AD24-DFA6641A8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48"/>
            <a:stretch/>
          </p:blipFill>
          <p:spPr bwMode="auto">
            <a:xfrm>
              <a:off x="6198571" y="1555278"/>
              <a:ext cx="2786393" cy="1987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FF62FD99-38CC-EB41-888F-BBAA0F14F2B1}"/>
                </a:ext>
              </a:extLst>
            </p:cNvPr>
            <p:cNvSpPr/>
            <p:nvPr/>
          </p:nvSpPr>
          <p:spPr>
            <a:xfrm rot="20013531">
              <a:off x="4927073" y="2853790"/>
              <a:ext cx="1202674" cy="591671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9C6320-B912-164E-8CAD-303F047E9D36}"/>
                </a:ext>
              </a:extLst>
            </p:cNvPr>
            <p:cNvSpPr txBox="1"/>
            <p:nvPr/>
          </p:nvSpPr>
          <p:spPr>
            <a:xfrm>
              <a:off x="5246111" y="3416167"/>
              <a:ext cx="3738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Approximately 27% accuracy</a:t>
              </a:r>
            </a:p>
            <a:p>
              <a:pPr algn="r"/>
              <a:r>
                <a:rPr lang="en-US" sz="1600" dirty="0"/>
                <a:t> which is equal to 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tee</a:t>
              </a:r>
              <a:r>
                <a:rPr lang="en-US" sz="1600" dirty="0"/>
                <a:t> /</a:t>
              </a:r>
              <a:r>
                <a:rPr lang="en-US" sz="1600" dirty="0" err="1"/>
                <a:t>N</a:t>
              </a:r>
              <a:r>
                <a:rPr lang="en-US" sz="1600" baseline="-25000" dirty="0" err="1"/>
                <a:t>total</a:t>
              </a:r>
              <a:endParaRPr lang="en-US" sz="1600" baseline="-250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84BFD1-8DE8-904D-9376-F0D2B609088B}"/>
              </a:ext>
            </a:extLst>
          </p:cNvPr>
          <p:cNvSpPr txBox="1"/>
          <p:nvPr/>
        </p:nvSpPr>
        <p:spPr>
          <a:xfrm>
            <a:off x="671606" y="900000"/>
            <a:ext cx="7896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Chalkboard" panose="03050602040202020205" pitchFamily="66" charset="77"/>
              </a:rPr>
              <a:t>What went wrong with the Simple Classifier (‘</a:t>
            </a:r>
            <a:r>
              <a:rPr lang="en-US" i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img</a:t>
            </a:r>
            <a:r>
              <a:rPr lang="en-US" i="1" dirty="0">
                <a:solidFill>
                  <a:srgbClr val="0070C0"/>
                </a:solidFill>
                <a:latin typeface="Chalkboard" panose="03050602040202020205" pitchFamily="66" charset="77"/>
              </a:rPr>
              <a:t>’) ?</a:t>
            </a:r>
          </a:p>
          <a:p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2ED4D-0BBD-8344-B3C5-3E5F45773ECB}"/>
              </a:ext>
            </a:extLst>
          </p:cNvPr>
          <p:cNvSpPr txBox="1"/>
          <p:nvPr/>
        </p:nvSpPr>
        <p:spPr>
          <a:xfrm>
            <a:off x="353465" y="4428417"/>
            <a:ext cx="8005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i="1" dirty="0"/>
          </a:p>
          <a:p>
            <a:r>
              <a:rPr lang="en-US" sz="2000" i="1" dirty="0"/>
              <a:t>…the Simple Classifier minimized its error by choosing the majority class for every prediction.  The resulting model is useless for prediction…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5FEFEA-1612-3F4B-BD14-53392678DD57}"/>
              </a:ext>
            </a:extLst>
          </p:cNvPr>
          <p:cNvSpPr/>
          <p:nvPr/>
        </p:nvSpPr>
        <p:spPr>
          <a:xfrm>
            <a:off x="276625" y="5705796"/>
            <a:ext cx="8195553" cy="57765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>
              <a:buNone/>
            </a:pPr>
            <a:r>
              <a:rPr lang="en-US" sz="1600" dirty="0"/>
              <a:t>By better feature engineering, more attributes can be linked with the image aspects and thus lead to better model predictions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5A5954-5A3A-974C-A61A-92FAE5629126}"/>
              </a:ext>
            </a:extLst>
          </p:cNvPr>
          <p:cNvGrpSpPr/>
          <p:nvPr/>
        </p:nvGrpSpPr>
        <p:grpSpPr>
          <a:xfrm>
            <a:off x="957264" y="1422399"/>
            <a:ext cx="2663515" cy="3006018"/>
            <a:chOff x="957264" y="1422399"/>
            <a:chExt cx="2663515" cy="300601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A7A013F-75DA-4B4F-8B85-F321292456E3}"/>
                </a:ext>
              </a:extLst>
            </p:cNvPr>
            <p:cNvSpPr/>
            <p:nvPr/>
          </p:nvSpPr>
          <p:spPr>
            <a:xfrm>
              <a:off x="957264" y="1821656"/>
              <a:ext cx="914400" cy="260676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02B1C7-DC09-404B-80C0-8B7C7508CF46}"/>
                </a:ext>
              </a:extLst>
            </p:cNvPr>
            <p:cNvSpPr/>
            <p:nvPr/>
          </p:nvSpPr>
          <p:spPr>
            <a:xfrm>
              <a:off x="2475463" y="1814985"/>
              <a:ext cx="874956" cy="260676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A5F0A9-4AA1-6148-9641-F8B266C7492B}"/>
                </a:ext>
              </a:extLst>
            </p:cNvPr>
            <p:cNvSpPr txBox="1"/>
            <p:nvPr/>
          </p:nvSpPr>
          <p:spPr>
            <a:xfrm>
              <a:off x="1313347" y="1422399"/>
              <a:ext cx="2307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i="1" dirty="0">
                  <a:solidFill>
                    <a:srgbClr val="C00000"/>
                  </a:solidFill>
                </a:rPr>
                <a:t>Simple classifier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E7F5938F-5A1F-BD4C-9196-384C45F06551}"/>
                </a:ext>
              </a:extLst>
            </p:cNvPr>
            <p:cNvCxnSpPr>
              <a:stCxn id="12" idx="1"/>
            </p:cNvCxnSpPr>
            <p:nvPr/>
          </p:nvCxnSpPr>
          <p:spPr>
            <a:xfrm rot="10800000" flipV="1">
              <a:off x="1028701" y="1607065"/>
              <a:ext cx="284647" cy="184666"/>
            </a:xfrm>
            <a:prstGeom prst="curvedConnector3">
              <a:avLst>
                <a:gd name="adj1" fmla="val 9517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40CB2410-E168-A049-9A25-A84AEA1E49C6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979845" y="1598085"/>
              <a:ext cx="284647" cy="184666"/>
            </a:xfrm>
            <a:prstGeom prst="curvedConnector3">
              <a:avLst>
                <a:gd name="adj1" fmla="val 9517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72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">
            <a:extLst>
              <a:ext uri="{FF2B5EF4-FFF2-40B4-BE49-F238E27FC236}">
                <a16:creationId xmlns:a16="http://schemas.microsoft.com/office/drawing/2014/main" id="{4E79AE4C-93FC-2E41-AB97-4F64F4845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00" y="308246"/>
            <a:ext cx="8100000" cy="540000"/>
          </a:xfrm>
        </p:spPr>
        <p:txBody>
          <a:bodyPr/>
          <a:lstStyle/>
          <a:p>
            <a:r>
              <a:rPr lang="en-US" sz="2000" b="1" dirty="0"/>
              <a:t>Conclusions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0D314D2-D8FA-A641-9403-FD155170D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13" y="1627360"/>
            <a:ext cx="58681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2ED4D-0BBD-8344-B3C5-3E5F45773ECB}"/>
              </a:ext>
            </a:extLst>
          </p:cNvPr>
          <p:cNvSpPr txBox="1"/>
          <p:nvPr/>
        </p:nvSpPr>
        <p:spPr>
          <a:xfrm>
            <a:off x="330413" y="973532"/>
            <a:ext cx="849085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</a:rPr>
              <a:t>What is important for fashion image analysis?</a:t>
            </a:r>
          </a:p>
          <a:p>
            <a:endParaRPr lang="en-US" sz="2000" i="1" dirty="0">
              <a:solidFill>
                <a:srgbClr val="0070C0"/>
              </a:solidFill>
            </a:endParaRPr>
          </a:p>
          <a:p>
            <a:r>
              <a:rPr lang="en-US" sz="2000" i="1" dirty="0">
                <a:solidFill>
                  <a:srgbClr val="0070C0"/>
                </a:solidFill>
              </a:rPr>
              <a:t>…Datasets:</a:t>
            </a:r>
          </a:p>
          <a:p>
            <a:pPr marL="534988" indent="-534988">
              <a:buFont typeface="Arial" panose="020B0604020202020204" pitchFamily="34" charset="0"/>
              <a:buChar char="•"/>
            </a:pPr>
            <a:r>
              <a:rPr lang="en-US" sz="2000" i="1" dirty="0"/>
              <a:t>A well-balanced class distribution is as important as number of samples</a:t>
            </a:r>
          </a:p>
          <a:p>
            <a:pPr marL="534988" indent="-534988">
              <a:buFont typeface="Arial" panose="020B0604020202020204" pitchFamily="34" charset="0"/>
              <a:buChar char="•"/>
            </a:pPr>
            <a:r>
              <a:rPr lang="en-US" sz="2000" i="1" dirty="0"/>
              <a:t>A model trained on curated images will learn to predict only curated images…a better model will be trained on images as you wish to detect them (“in-the-wild”)</a:t>
            </a:r>
          </a:p>
          <a:p>
            <a:pPr marL="534988" indent="-534988">
              <a:buFont typeface="Arial" panose="020B0604020202020204" pitchFamily="34" charset="0"/>
              <a:buChar char="•"/>
            </a:pPr>
            <a:r>
              <a:rPr lang="en-US" sz="2000" i="1" dirty="0"/>
              <a:t>However, make sure there is something to learn from the images (“annotations”) </a:t>
            </a:r>
          </a:p>
          <a:p>
            <a:pPr marL="534988" indent="-534988">
              <a:buFont typeface="Arial" panose="020B0604020202020204" pitchFamily="34" charset="0"/>
              <a:buChar char="•"/>
            </a:pPr>
            <a:endParaRPr lang="en-US" sz="2000" i="1" dirty="0"/>
          </a:p>
          <a:p>
            <a:r>
              <a:rPr lang="en-US" sz="2000" i="1" dirty="0">
                <a:solidFill>
                  <a:srgbClr val="0070C0"/>
                </a:solidFill>
              </a:rPr>
              <a:t>…Models:</a:t>
            </a:r>
          </a:p>
          <a:p>
            <a:pPr marL="534988" indent="-534988">
              <a:buFont typeface="Arial" panose="020B0604020202020204" pitchFamily="34" charset="0"/>
              <a:buChar char="•"/>
            </a:pPr>
            <a:r>
              <a:rPr lang="en-US" sz="2000" i="1" dirty="0"/>
              <a:t>In general, a model which addresses more features (‘breadth’) will outperform a complicated model (‘depth’) which does not address the features of the image.</a:t>
            </a:r>
          </a:p>
          <a:p>
            <a:pPr marL="534988" indent="-534988">
              <a:buFont typeface="Arial" panose="020B0604020202020204" pitchFamily="34" charset="0"/>
              <a:buChar char="•"/>
            </a:pPr>
            <a:r>
              <a:rPr lang="en-US" sz="2000" i="1" dirty="0"/>
              <a:t>Be sure to check the end results, to make sure your model didn’t take a ‘lazy’ approach (i.e. guess the majority class)</a:t>
            </a:r>
          </a:p>
          <a:p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50715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9534" y="2474808"/>
            <a:ext cx="6513884" cy="5331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Questions?</a:t>
            </a:r>
          </a:p>
        </p:txBody>
      </p:sp>
      <p:pic>
        <p:nvPicPr>
          <p:cNvPr id="4" name="Breakfast_trimmed_less.mov">
            <a:hlinkClick r:id="" action="ppaction://media"/>
            <a:extLst>
              <a:ext uri="{FF2B5EF4-FFF2-40B4-BE49-F238E27FC236}">
                <a16:creationId xmlns:a16="http://schemas.microsoft.com/office/drawing/2014/main" id="{E36A8500-18C3-DD42-8EE3-CD3C23C57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4738" y="1633491"/>
            <a:ext cx="5012175" cy="29568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1E7DC6-C9DB-1549-A2E6-C866BD536E2C}"/>
              </a:ext>
            </a:extLst>
          </p:cNvPr>
          <p:cNvSpPr txBox="1"/>
          <p:nvPr/>
        </p:nvSpPr>
        <p:spPr>
          <a:xfrm>
            <a:off x="3284738" y="4664869"/>
            <a:ext cx="225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Original clip: “Breakfast at Tiffany’s” </a:t>
            </a:r>
          </a:p>
          <a:p>
            <a:r>
              <a:rPr lang="en-US" sz="900" dirty="0"/>
              <a:t>© 1961, Paramount Pictures</a:t>
            </a:r>
          </a:p>
        </p:txBody>
      </p:sp>
    </p:spTree>
    <p:extLst>
      <p:ext uri="{BB962C8B-B14F-4D97-AF65-F5344CB8AC3E}">
        <p14:creationId xmlns:p14="http://schemas.microsoft.com/office/powerpoint/2010/main" val="140271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Analysis</a:t>
            </a:r>
          </a:p>
        </p:txBody>
      </p:sp>
      <p:sp>
        <p:nvSpPr>
          <p:cNvPr id="57" name="Inhaltsplatzhalter 1">
            <a:extLst>
              <a:ext uri="{FF2B5EF4-FFF2-40B4-BE49-F238E27FC236}">
                <a16:creationId xmlns:a16="http://schemas.microsoft.com/office/drawing/2014/main" id="{5EC5FBE6-30DD-D74B-BC6F-6257D425BCBD}"/>
              </a:ext>
            </a:extLst>
          </p:cNvPr>
          <p:cNvSpPr txBox="1">
            <a:spLocks/>
          </p:cNvSpPr>
          <p:nvPr/>
        </p:nvSpPr>
        <p:spPr>
          <a:xfrm>
            <a:off x="588336" y="2232838"/>
            <a:ext cx="8263500" cy="3625862"/>
          </a:xfrm>
          <a:prstGeom prst="rect">
            <a:avLst/>
          </a:prstGeom>
        </p:spPr>
        <p:txBody>
          <a:bodyPr lIns="0" rIns="0"/>
          <a:lstStyle>
            <a:lvl1pPr marL="271463" indent="-2714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MS PGothic" panose="020B0600070205080204" pitchFamily="34" charset="-128"/>
              <a:buNone/>
            </a:pPr>
            <a:r>
              <a:rPr lang="en-US" sz="1600" b="1" dirty="0"/>
              <a:t>Problem In fashion retail</a:t>
            </a:r>
            <a:r>
              <a:rPr lang="en-US" sz="1600" dirty="0"/>
              <a:t> </a:t>
            </a:r>
          </a:p>
          <a:p>
            <a:pPr marL="0" indent="0">
              <a:buFont typeface="MS PGothic" panose="020B0600070205080204" pitchFamily="34" charset="-128"/>
              <a:buNone/>
            </a:pPr>
            <a:r>
              <a:rPr lang="en-US" sz="1600" dirty="0">
                <a:sym typeface="Wingdings" pitchFamily="2" charset="2"/>
              </a:rPr>
              <a:t>	 </a:t>
            </a:r>
            <a:r>
              <a:rPr lang="en-US" sz="1600" i="1" dirty="0">
                <a:solidFill>
                  <a:srgbClr val="0070C0"/>
                </a:solidFill>
                <a:sym typeface="Wingdings" pitchFamily="2" charset="2"/>
              </a:rPr>
              <a:t>What are customers interested in?</a:t>
            </a:r>
            <a:endParaRPr lang="en-US" sz="16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600" dirty="0">
                <a:sym typeface="Wingdings" pitchFamily="2" charset="2"/>
              </a:rPr>
              <a:t>	 </a:t>
            </a:r>
            <a:r>
              <a:rPr lang="en-US" sz="1600" i="1" dirty="0">
                <a:solidFill>
                  <a:srgbClr val="0070C0"/>
                </a:solidFill>
                <a:sym typeface="Wingdings" pitchFamily="2" charset="2"/>
              </a:rPr>
              <a:t>H</a:t>
            </a:r>
            <a:r>
              <a:rPr lang="en-US" sz="1600" i="1" dirty="0">
                <a:solidFill>
                  <a:srgbClr val="0070C0"/>
                </a:solidFill>
              </a:rPr>
              <a:t>ow can I convince the customer to buy my products? </a:t>
            </a:r>
          </a:p>
          <a:p>
            <a:pPr marL="0" indent="0">
              <a:buFont typeface="MS PGothic" panose="020B0600070205080204" pitchFamily="34" charset="-128"/>
              <a:buNone/>
            </a:pPr>
            <a:endParaRPr lang="en-US" sz="1600" b="1" dirty="0"/>
          </a:p>
          <a:p>
            <a:pPr marL="0" indent="0">
              <a:buFont typeface="MS PGothic" panose="020B0600070205080204" pitchFamily="34" charset="-128"/>
              <a:buNone/>
            </a:pPr>
            <a:r>
              <a:rPr lang="en-US" sz="1600" b="1" dirty="0"/>
              <a:t>Machine Leaning Solution:</a:t>
            </a:r>
          </a:p>
          <a:p>
            <a:r>
              <a:rPr lang="en-US" sz="1600" dirty="0"/>
              <a:t>Let’s build a fashion image analyzer, to analyze existing fashions and better reach the customer through targeted advertising</a:t>
            </a:r>
          </a:p>
          <a:p>
            <a:pPr marL="0" indent="0">
              <a:buFont typeface="MS PGothic" panose="020B0600070205080204" pitchFamily="34" charset="-128"/>
              <a:buNone/>
            </a:pPr>
            <a:endParaRPr lang="en-US" sz="1600" b="1" dirty="0"/>
          </a:p>
          <a:p>
            <a:pPr marL="0" indent="0">
              <a:buFont typeface="MS PGothic" panose="020B0600070205080204" pitchFamily="34" charset="-128"/>
              <a:buNone/>
            </a:pPr>
            <a:r>
              <a:rPr lang="en-US" sz="1600" b="1" dirty="0"/>
              <a:t>Challenges:</a:t>
            </a:r>
          </a:p>
          <a:p>
            <a:pPr marL="0" indent="0">
              <a:buNone/>
            </a:pPr>
            <a:r>
              <a:rPr lang="en-US" sz="1600" dirty="0">
                <a:sym typeface="Wingdings" pitchFamily="2" charset="2"/>
              </a:rPr>
              <a:t>	 </a:t>
            </a:r>
            <a:r>
              <a:rPr lang="en-US" sz="1600" i="1" dirty="0">
                <a:solidFill>
                  <a:srgbClr val="0070C0"/>
                </a:solidFill>
                <a:sym typeface="Wingdings" pitchFamily="2" charset="2"/>
              </a:rPr>
              <a:t>What is important in the image?</a:t>
            </a:r>
          </a:p>
          <a:p>
            <a:pPr marL="0" indent="0">
              <a:buNone/>
            </a:pPr>
            <a:r>
              <a:rPr lang="en-US" sz="1600" dirty="0">
                <a:sym typeface="Wingdings" pitchFamily="2" charset="2"/>
              </a:rPr>
              <a:t>	 </a:t>
            </a:r>
            <a:r>
              <a:rPr lang="en-US" sz="1600" i="1" dirty="0">
                <a:solidFill>
                  <a:srgbClr val="0070C0"/>
                </a:solidFill>
                <a:sym typeface="Wingdings" pitchFamily="2" charset="2"/>
              </a:rPr>
              <a:t>What should the ML model recognize?</a:t>
            </a:r>
          </a:p>
          <a:p>
            <a:pPr marL="490538" indent="-490538">
              <a:buNone/>
            </a:pPr>
            <a:r>
              <a:rPr lang="en-US" sz="1600" dirty="0">
                <a:sym typeface="Wingdings" pitchFamily="2" charset="2"/>
              </a:rPr>
              <a:t>	 </a:t>
            </a:r>
            <a:r>
              <a:rPr lang="en-US" sz="1600" i="1" dirty="0">
                <a:solidFill>
                  <a:srgbClr val="0070C0"/>
                </a:solidFill>
                <a:sym typeface="Wingdings" pitchFamily="2" charset="2"/>
              </a:rPr>
              <a:t>How can the ML model distinguish between a “Shirt” and a “Blouse”?</a:t>
            </a:r>
            <a:endParaRPr lang="en-US" sz="1600" dirty="0">
              <a:sym typeface="Wingdings" pitchFamily="2" charset="2"/>
            </a:endParaRPr>
          </a:p>
          <a:p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4F34244-9A77-5D48-BB3C-42F19D7F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66" y="702014"/>
            <a:ext cx="2444067" cy="16412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3EC9AA4-72BF-CE48-B47D-F94C2D1D05BB}"/>
              </a:ext>
            </a:extLst>
          </p:cNvPr>
          <p:cNvSpPr/>
          <p:nvPr/>
        </p:nvSpPr>
        <p:spPr>
          <a:xfrm>
            <a:off x="468000" y="5858700"/>
            <a:ext cx="8302537" cy="41493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600" b="1" dirty="0"/>
              <a:t>Conclusion:  </a:t>
            </a:r>
            <a:r>
              <a:rPr lang="en-US" sz="1600" dirty="0"/>
              <a:t>A ML model needs to understand the key characteristics to analyze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EDEDE8-9446-F246-B99E-D1613C4A6EDB}"/>
              </a:ext>
            </a:extLst>
          </p:cNvPr>
          <p:cNvSpPr txBox="1"/>
          <p:nvPr/>
        </p:nvSpPr>
        <p:spPr>
          <a:xfrm>
            <a:off x="671606" y="900000"/>
            <a:ext cx="59347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Chalkboard" panose="03050602040202020205" pitchFamily="66" charset="77"/>
              </a:rPr>
              <a:t>“Half the money I spend on advertising is wasted; the trouble is I don't know which half.”    - John Wanamaker, 1922</a:t>
            </a:r>
          </a:p>
          <a:p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6AE75-194B-8341-8FEC-2830AE74EAA5}"/>
              </a:ext>
            </a:extLst>
          </p:cNvPr>
          <p:cNvSpPr/>
          <p:nvPr/>
        </p:nvSpPr>
        <p:spPr>
          <a:xfrm>
            <a:off x="7115415" y="1506071"/>
            <a:ext cx="1091133" cy="837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8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810228"/>
            <a:ext cx="8235246" cy="36878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Example usage: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Fashion Analysis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318FC4-B52D-0A4E-A6AB-AF5FDC747DCC}"/>
              </a:ext>
            </a:extLst>
          </p:cNvPr>
          <p:cNvGrpSpPr/>
          <p:nvPr/>
        </p:nvGrpSpPr>
        <p:grpSpPr>
          <a:xfrm>
            <a:off x="2329486" y="1343269"/>
            <a:ext cx="3073136" cy="3940102"/>
            <a:chOff x="2329486" y="1343269"/>
            <a:chExt cx="3073136" cy="394010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B79E2B0-8E10-E14D-A4CC-AD2941D11604}"/>
                </a:ext>
              </a:extLst>
            </p:cNvPr>
            <p:cNvSpPr/>
            <p:nvPr/>
          </p:nvSpPr>
          <p:spPr>
            <a:xfrm>
              <a:off x="2718896" y="1343269"/>
              <a:ext cx="2683726" cy="394010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36000" tIns="0" rIns="36000" bIns="0" rtlCol="0" anchor="b"/>
            <a:lstStyle/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ML models detect the current clothing items from image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51BFB69-1E3F-0D4A-99AE-A68C7071CE33}"/>
                </a:ext>
              </a:extLst>
            </p:cNvPr>
            <p:cNvGrpSpPr/>
            <p:nvPr/>
          </p:nvGrpSpPr>
          <p:grpSpPr>
            <a:xfrm>
              <a:off x="4060759" y="1750290"/>
              <a:ext cx="1190071" cy="799172"/>
              <a:chOff x="4038002" y="1541694"/>
              <a:chExt cx="1190071" cy="79917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7CE60F9-6449-5A49-846C-D64410C08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8002" y="1541694"/>
                <a:ext cx="1190071" cy="79917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8ABBE31-531E-444F-9B02-0173946EEE6F}"/>
                  </a:ext>
                </a:extLst>
              </p:cNvPr>
              <p:cNvSpPr/>
              <p:nvPr/>
            </p:nvSpPr>
            <p:spPr>
              <a:xfrm>
                <a:off x="4300343" y="1899220"/>
                <a:ext cx="535258" cy="4386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C1D66F-B65E-5A43-8D8D-00A964834188}"/>
                </a:ext>
              </a:extLst>
            </p:cNvPr>
            <p:cNvGrpSpPr/>
            <p:nvPr/>
          </p:nvGrpSpPr>
          <p:grpSpPr>
            <a:xfrm>
              <a:off x="2882982" y="1840743"/>
              <a:ext cx="947506" cy="460359"/>
              <a:chOff x="2959326" y="2130439"/>
              <a:chExt cx="947506" cy="460359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B9EF58E-78B3-5C40-A00B-A0A0421AF5EE}"/>
                  </a:ext>
                </a:extLst>
              </p:cNvPr>
              <p:cNvSpPr/>
              <p:nvPr/>
            </p:nvSpPr>
            <p:spPr>
              <a:xfrm>
                <a:off x="2959326" y="2130439"/>
                <a:ext cx="947506" cy="46035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000" dirty="0"/>
                  <a:t>DL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D5DC477-2719-BB49-9678-572374525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2531"/>
              <a:stretch/>
            </p:blipFill>
            <p:spPr>
              <a:xfrm>
                <a:off x="3005596" y="2163314"/>
                <a:ext cx="622473" cy="35985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36A5961-1A21-4849-8BE2-F57149AA9C57}"/>
                </a:ext>
              </a:extLst>
            </p:cNvPr>
            <p:cNvGrpSpPr/>
            <p:nvPr/>
          </p:nvGrpSpPr>
          <p:grpSpPr>
            <a:xfrm>
              <a:off x="3464341" y="3320279"/>
              <a:ext cx="947506" cy="460359"/>
              <a:chOff x="2959326" y="2894398"/>
              <a:chExt cx="947506" cy="4603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DE9D4E2-9B39-134E-973C-8041BD1A474F}"/>
                  </a:ext>
                </a:extLst>
              </p:cNvPr>
              <p:cNvSpPr/>
              <p:nvPr/>
            </p:nvSpPr>
            <p:spPr>
              <a:xfrm>
                <a:off x="2959326" y="2894398"/>
                <a:ext cx="947506" cy="46035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000" dirty="0"/>
                  <a:t>DL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AAC93FE-211A-4B47-839D-7FCCF22C73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2531"/>
              <a:stretch/>
            </p:blipFill>
            <p:spPr>
              <a:xfrm>
                <a:off x="3005596" y="2927273"/>
                <a:ext cx="622473" cy="359850"/>
              </a:xfrm>
              <a:prstGeom prst="rect">
                <a:avLst/>
              </a:prstGeom>
            </p:spPr>
          </p:pic>
        </p:grp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88C4D5AD-2327-C34E-96F9-6A25848AC216}"/>
                </a:ext>
              </a:extLst>
            </p:cNvPr>
            <p:cNvCxnSpPr>
              <a:cxnSpLocks/>
              <a:stCxn id="36" idx="0"/>
              <a:endCxn id="12" idx="1"/>
            </p:cNvCxnSpPr>
            <p:nvPr/>
          </p:nvCxnSpPr>
          <p:spPr>
            <a:xfrm rot="5400000" flipH="1" flipV="1">
              <a:off x="2367315" y="2338163"/>
              <a:ext cx="782906" cy="24842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AFD12C65-BA5D-0045-BAEB-E8713E24BB71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2329486" y="2883717"/>
              <a:ext cx="279085" cy="1"/>
            </a:xfrm>
            <a:prstGeom prst="bentConnector3">
              <a:avLst>
                <a:gd name="adj1" fmla="val 50000"/>
              </a:avLst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65C86D7-DFA5-8141-9E0E-219CBB69F8B4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rot="16200000" flipH="1">
              <a:off x="3433772" y="2429190"/>
              <a:ext cx="480608" cy="250788"/>
            </a:xfrm>
            <a:prstGeom prst="bentConnector2">
              <a:avLst/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2363679-DB4D-2F42-A42A-D7BAF7285AF6}"/>
                </a:ext>
              </a:extLst>
            </p:cNvPr>
            <p:cNvSpPr/>
            <p:nvPr/>
          </p:nvSpPr>
          <p:spPr>
            <a:xfrm>
              <a:off x="3799470" y="2646205"/>
              <a:ext cx="1364015" cy="29736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Category: ‘full’</a:t>
              </a: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91A977B2-3E68-7C44-8395-3D8315D5C601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3830488" y="2070923"/>
              <a:ext cx="492612" cy="191876"/>
            </a:xfrm>
            <a:prstGeom prst="bentConnector3">
              <a:avLst>
                <a:gd name="adj1" fmla="val 6056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4837EB-E306-A445-993C-5B8DEF59918E}"/>
                </a:ext>
              </a:extLst>
            </p:cNvPr>
            <p:cNvSpPr txBox="1"/>
            <p:nvPr/>
          </p:nvSpPr>
          <p:spPr>
            <a:xfrm>
              <a:off x="3910929" y="1509830"/>
              <a:ext cx="1491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Bounding box location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7A06ED86-FD10-D841-B523-E0679ABFB8E0}"/>
                </a:ext>
              </a:extLst>
            </p:cNvPr>
            <p:cNvSpPr/>
            <p:nvPr/>
          </p:nvSpPr>
          <p:spPr>
            <a:xfrm>
              <a:off x="3205830" y="4133520"/>
              <a:ext cx="1464528" cy="29736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Class: ‘dress’</a:t>
              </a:r>
            </a:p>
          </p:txBody>
        </p: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1BF41ED4-ED9E-F446-A834-5A4CD71A172B}"/>
                </a:ext>
              </a:extLst>
            </p:cNvPr>
            <p:cNvCxnSpPr>
              <a:stCxn id="14" idx="2"/>
              <a:endCxn id="42" idx="0"/>
            </p:cNvCxnSpPr>
            <p:nvPr/>
          </p:nvCxnSpPr>
          <p:spPr>
            <a:xfrm rot="5400000">
              <a:off x="3761653" y="3957079"/>
              <a:ext cx="352882" cy="12700"/>
            </a:xfrm>
            <a:prstGeom prst="bentConnector3">
              <a:avLst/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121E6946-FC98-8C4E-85B4-ED3139E11968}"/>
                </a:ext>
              </a:extLst>
            </p:cNvPr>
            <p:cNvCxnSpPr>
              <a:cxnSpLocks/>
              <a:stCxn id="39" idx="3"/>
              <a:endCxn id="36" idx="3"/>
            </p:cNvCxnSpPr>
            <p:nvPr/>
          </p:nvCxnSpPr>
          <p:spPr>
            <a:xfrm flipV="1">
              <a:off x="2429283" y="2904852"/>
              <a:ext cx="186899" cy="1569187"/>
            </a:xfrm>
            <a:prstGeom prst="bentConnector2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B479341-1AF1-CF4B-969E-D337D19D4EC0}"/>
                </a:ext>
              </a:extLst>
            </p:cNvPr>
            <p:cNvSpPr/>
            <p:nvPr/>
          </p:nvSpPr>
          <p:spPr>
            <a:xfrm>
              <a:off x="2608571" y="2853829"/>
              <a:ext cx="51968" cy="59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E469D25B-2B0C-BF42-A4D5-200B211FAFD1}"/>
                </a:ext>
              </a:extLst>
            </p:cNvPr>
            <p:cNvCxnSpPr>
              <a:cxnSpLocks/>
              <a:stCxn id="9" idx="3"/>
              <a:endCxn id="14" idx="3"/>
            </p:cNvCxnSpPr>
            <p:nvPr/>
          </p:nvCxnSpPr>
          <p:spPr>
            <a:xfrm flipH="1">
              <a:off x="4411847" y="2327123"/>
              <a:ext cx="446511" cy="1223336"/>
            </a:xfrm>
            <a:prstGeom prst="bentConnector3">
              <a:avLst>
                <a:gd name="adj1" fmla="val -102762"/>
              </a:avLst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781A29E-1AF7-2841-B6FE-74BCFAF5CC1F}"/>
                </a:ext>
              </a:extLst>
            </p:cNvPr>
            <p:cNvSpPr txBox="1"/>
            <p:nvPr/>
          </p:nvSpPr>
          <p:spPr>
            <a:xfrm>
              <a:off x="3585743" y="2919578"/>
              <a:ext cx="16608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ML Image Detector model 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3ADE11-DB0F-5242-9216-9E3B46CCB3AE}"/>
                </a:ext>
              </a:extLst>
            </p:cNvPr>
            <p:cNvSpPr txBox="1"/>
            <p:nvPr/>
          </p:nvSpPr>
          <p:spPr>
            <a:xfrm>
              <a:off x="4149227" y="3668944"/>
              <a:ext cx="1165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ML Image Classifier model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A29684-B0E1-CD4F-ACE8-8C6BC7F7D35D}"/>
              </a:ext>
            </a:extLst>
          </p:cNvPr>
          <p:cNvGrpSpPr/>
          <p:nvPr/>
        </p:nvGrpSpPr>
        <p:grpSpPr>
          <a:xfrm>
            <a:off x="212299" y="1257755"/>
            <a:ext cx="2271633" cy="2059263"/>
            <a:chOff x="212299" y="1257755"/>
            <a:chExt cx="2271633" cy="20592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137B05-618B-E448-B140-AEE50497671F}"/>
                </a:ext>
              </a:extLst>
            </p:cNvPr>
            <p:cNvGrpSpPr/>
            <p:nvPr/>
          </p:nvGrpSpPr>
          <p:grpSpPr>
            <a:xfrm>
              <a:off x="212299" y="1257755"/>
              <a:ext cx="2159618" cy="2059263"/>
              <a:chOff x="212299" y="1257755"/>
              <a:chExt cx="2159618" cy="2059263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74DB722-7352-C04A-B13D-B597AEBC870C}"/>
                  </a:ext>
                </a:extLst>
              </p:cNvPr>
              <p:cNvSpPr/>
              <p:nvPr/>
            </p:nvSpPr>
            <p:spPr>
              <a:xfrm>
                <a:off x="212299" y="1257755"/>
                <a:ext cx="2159618" cy="2059263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36000" tIns="0" rIns="36000" bIns="0" rtlCol="0" anchor="b"/>
              <a:lstStyle/>
              <a:p>
                <a:pPr algn="ctr"/>
                <a:r>
                  <a:rPr lang="en-US" sz="1400" dirty="0"/>
                  <a:t>Customer approaches store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6D0A218-88B2-DA48-8DE4-3D4DA2B66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282" y="1622323"/>
                <a:ext cx="1704844" cy="1144859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A912E1-32C6-FB4F-8413-D9FA1018D886}"/>
                  </a:ext>
                </a:extLst>
              </p:cNvPr>
              <p:cNvSpPr txBox="1"/>
              <p:nvPr/>
            </p:nvSpPr>
            <p:spPr>
              <a:xfrm>
                <a:off x="500454" y="1345324"/>
                <a:ext cx="16364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8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merican Typewriter" panose="02090604020004020304" pitchFamily="18" charset="77"/>
                  </a:rPr>
                  <a:t>Classic Retail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8648487-6D3E-C546-8840-66DF8653F659}"/>
                </a:ext>
              </a:extLst>
            </p:cNvPr>
            <p:cNvSpPr txBox="1"/>
            <p:nvPr/>
          </p:nvSpPr>
          <p:spPr>
            <a:xfrm>
              <a:off x="2120224" y="1514601"/>
              <a:ext cx="3637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*1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97974F-D5E2-F748-ABEC-5329AE899B96}"/>
              </a:ext>
            </a:extLst>
          </p:cNvPr>
          <p:cNvGrpSpPr/>
          <p:nvPr/>
        </p:nvGrpSpPr>
        <p:grpSpPr>
          <a:xfrm>
            <a:off x="269665" y="3501146"/>
            <a:ext cx="2159618" cy="1945786"/>
            <a:chOff x="269665" y="3501146"/>
            <a:chExt cx="2159618" cy="194578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B023CF9-D468-7B42-A751-DCB74D711DEC}"/>
                </a:ext>
              </a:extLst>
            </p:cNvPr>
            <p:cNvGrpSpPr/>
            <p:nvPr/>
          </p:nvGrpSpPr>
          <p:grpSpPr>
            <a:xfrm>
              <a:off x="269665" y="3501146"/>
              <a:ext cx="2159618" cy="1945786"/>
              <a:chOff x="269665" y="3632712"/>
              <a:chExt cx="2159618" cy="1945786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2CB64CD1-824C-B44A-A7D5-8F905CFC2CF9}"/>
                  </a:ext>
                </a:extLst>
              </p:cNvPr>
              <p:cNvSpPr/>
              <p:nvPr/>
            </p:nvSpPr>
            <p:spPr>
              <a:xfrm>
                <a:off x="269665" y="3632712"/>
                <a:ext cx="2159618" cy="194578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36000" tIns="0" rIns="36000" bIns="0" rtlCol="0" anchor="b"/>
              <a:lstStyle/>
              <a:p>
                <a:pPr algn="ctr"/>
                <a:r>
                  <a:rPr lang="en-US" sz="1400" dirty="0"/>
                  <a:t>Customer uploads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7E7F6B-858A-DA42-99F9-8F6441535E63}"/>
                  </a:ext>
                </a:extLst>
              </p:cNvPr>
              <p:cNvSpPr txBox="1"/>
              <p:nvPr/>
            </p:nvSpPr>
            <p:spPr>
              <a:xfrm>
                <a:off x="534627" y="3681851"/>
                <a:ext cx="16364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8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ritannic Bold" panose="020B0903060703020204" pitchFamily="34" charset="77"/>
                  </a:rPr>
                  <a:t>Online Retail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DCDAFC8-44E8-724A-B016-173942A620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196"/>
              <a:stretch/>
            </p:blipFill>
            <p:spPr>
              <a:xfrm>
                <a:off x="500454" y="4041103"/>
                <a:ext cx="618699" cy="124226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8DEBA8A-1BE9-824B-9EB8-4A1DA294F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5148" t="7819" r="6478" b="-997"/>
              <a:stretch/>
            </p:blipFill>
            <p:spPr>
              <a:xfrm>
                <a:off x="1208312" y="4041103"/>
                <a:ext cx="648549" cy="1249227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E21ADED-9312-6F43-882C-4678BCC9B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4590" y="4430885"/>
                <a:ext cx="483768" cy="528770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E05C657-E921-8A48-AB4C-F063477CD9DB}"/>
                </a:ext>
              </a:extLst>
            </p:cNvPr>
            <p:cNvSpPr txBox="1"/>
            <p:nvPr/>
          </p:nvSpPr>
          <p:spPr>
            <a:xfrm>
              <a:off x="1811129" y="3846714"/>
              <a:ext cx="3637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*2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A9621C2-5D79-8942-BAE3-71F6F5B31AE0}"/>
              </a:ext>
            </a:extLst>
          </p:cNvPr>
          <p:cNvSpPr txBox="1"/>
          <p:nvPr/>
        </p:nvSpPr>
        <p:spPr>
          <a:xfrm>
            <a:off x="6500086" y="164794"/>
            <a:ext cx="264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1: “Breakfast at Tiffany’s”: </a:t>
            </a:r>
            <a:r>
              <a:rPr lang="en-US" sz="600" dirty="0">
                <a:hlinkClick r:id="rId8"/>
              </a:rPr>
              <a:t>http://</a:t>
            </a:r>
            <a:r>
              <a:rPr lang="en-US" sz="600" dirty="0" err="1">
                <a:hlinkClick r:id="rId8"/>
              </a:rPr>
              <a:t>youtube.com</a:t>
            </a:r>
            <a:endParaRPr lang="en-US" sz="600" dirty="0"/>
          </a:p>
          <a:p>
            <a:r>
              <a:rPr lang="en-US" sz="600" dirty="0"/>
              <a:t>2:  “</a:t>
            </a:r>
            <a:r>
              <a:rPr lang="en-US" sz="600" dirty="0" err="1"/>
              <a:t>StreetStyle</a:t>
            </a:r>
            <a:r>
              <a:rPr lang="en-US" sz="600" dirty="0"/>
              <a:t>”: </a:t>
            </a:r>
            <a:r>
              <a:rPr lang="en-US" sz="600" dirty="0">
                <a:hlinkClick r:id="rId9"/>
              </a:rPr>
              <a:t>http://streetstyle.cs.cornell.edu/</a:t>
            </a:r>
            <a:endParaRPr lang="en-US" sz="600" dirty="0"/>
          </a:p>
          <a:p>
            <a:r>
              <a:rPr lang="en-US" sz="600" dirty="0"/>
              <a:t>3:  “online fashion images”: </a:t>
            </a:r>
            <a:r>
              <a:rPr lang="en-US" sz="600" dirty="0">
                <a:hlinkClick r:id="rId10"/>
              </a:rPr>
              <a:t>http://</a:t>
            </a:r>
            <a:r>
              <a:rPr lang="en-US" sz="600" dirty="0" err="1">
                <a:hlinkClick r:id="rId10"/>
              </a:rPr>
              <a:t>de.zalando.ch</a:t>
            </a:r>
            <a:endParaRPr lang="en-US" sz="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1BA496-1683-974E-97D2-34775AD4E950}"/>
              </a:ext>
            </a:extLst>
          </p:cNvPr>
          <p:cNvSpPr/>
          <p:nvPr/>
        </p:nvSpPr>
        <p:spPr>
          <a:xfrm>
            <a:off x="466282" y="5693869"/>
            <a:ext cx="7879489" cy="41493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600" b="1" dirty="0"/>
              <a:t>Use Case:  </a:t>
            </a:r>
            <a:r>
              <a:rPr lang="en-US" sz="1600" dirty="0"/>
              <a:t>Evaluation of image for fashion recommendation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11DEE3-92DF-7141-B5E9-3E572AAFC4EE}"/>
              </a:ext>
            </a:extLst>
          </p:cNvPr>
          <p:cNvGrpSpPr/>
          <p:nvPr/>
        </p:nvGrpSpPr>
        <p:grpSpPr>
          <a:xfrm>
            <a:off x="5402622" y="1098596"/>
            <a:ext cx="3479115" cy="4191734"/>
            <a:chOff x="5402622" y="1098596"/>
            <a:chExt cx="3479115" cy="419173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FD5EC58-03B3-5249-A9CE-20647E0135D5}"/>
                </a:ext>
              </a:extLst>
            </p:cNvPr>
            <p:cNvGrpSpPr/>
            <p:nvPr/>
          </p:nvGrpSpPr>
          <p:grpSpPr>
            <a:xfrm>
              <a:off x="5816056" y="1098596"/>
              <a:ext cx="3065681" cy="4191734"/>
              <a:chOff x="5816056" y="1098596"/>
              <a:chExt cx="3065681" cy="4191734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36EC94AD-8294-624C-8DAB-E346CFE1D0F6}"/>
                  </a:ext>
                </a:extLst>
              </p:cNvPr>
              <p:cNvSpPr/>
              <p:nvPr/>
            </p:nvSpPr>
            <p:spPr>
              <a:xfrm>
                <a:off x="5816056" y="1098596"/>
                <a:ext cx="2980613" cy="419173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36000" tIns="0" rIns="36000" bIns="0" rtlCol="0" anchor="b"/>
              <a:lstStyle/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Match current pattern, recommend possible interesting items for customer from store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142813-FCEE-5947-8043-971D551A6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5663" r="28666"/>
              <a:stretch/>
            </p:blipFill>
            <p:spPr>
              <a:xfrm>
                <a:off x="6503179" y="2248620"/>
                <a:ext cx="504414" cy="1104455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00DF9B-D4DB-F044-8206-872A5A7C9879}"/>
                  </a:ext>
                </a:extLst>
              </p:cNvPr>
              <p:cNvSpPr/>
              <p:nvPr/>
            </p:nvSpPr>
            <p:spPr>
              <a:xfrm>
                <a:off x="6435440" y="1150173"/>
                <a:ext cx="1910331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  <a:latin typeface="Chalkboard" panose="03050602040202020205" pitchFamily="66" charset="77"/>
                  </a:rPr>
                  <a:t>“My Boutique”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733A411-57ED-1243-9FE3-B28E7BB76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48512" y="2314280"/>
                <a:ext cx="707135" cy="97769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9171D00-9FA5-544F-AD29-6A4009617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6376" y="3577670"/>
                <a:ext cx="590092" cy="59009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3D62066-CA31-F640-A557-EBBB6D216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99329" y="3570237"/>
                <a:ext cx="597525" cy="597525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FE3259E-20DB-DF41-80F9-7C90A9F12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09715" y="3537362"/>
                <a:ext cx="630400" cy="630400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B96BC7D-7770-F545-9CD0-ABD0A7A48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17043" r="17224"/>
              <a:stretch/>
            </p:blipFill>
            <p:spPr>
              <a:xfrm>
                <a:off x="7953727" y="2285952"/>
                <a:ext cx="686908" cy="1040342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B6A040C-3DE1-A346-AAB8-6B82F5D2E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55785" y="1622323"/>
                <a:ext cx="1097942" cy="420424"/>
              </a:xfrm>
              <a:prstGeom prst="rect">
                <a:avLst/>
              </a:prstGeom>
            </p:spPr>
          </p:pic>
          <p:cxnSp>
            <p:nvCxnSpPr>
              <p:cNvPr id="64" name="Elbow Connector 63">
                <a:extLst>
                  <a:ext uri="{FF2B5EF4-FFF2-40B4-BE49-F238E27FC236}">
                    <a16:creationId xmlns:a16="http://schemas.microsoft.com/office/drawing/2014/main" id="{4049D277-DEFD-8E4F-9558-DF222D546166}"/>
                  </a:ext>
                </a:extLst>
              </p:cNvPr>
              <p:cNvCxnSpPr>
                <a:stCxn id="60" idx="2"/>
                <a:endCxn id="10" idx="0"/>
              </p:cNvCxnSpPr>
              <p:nvPr/>
            </p:nvCxnSpPr>
            <p:spPr>
              <a:xfrm rot="5400000">
                <a:off x="6977135" y="1820998"/>
                <a:ext cx="205873" cy="649370"/>
              </a:xfrm>
              <a:prstGeom prst="bentConnector3">
                <a:avLst/>
              </a:prstGeom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Elbow Connector 65">
                <a:extLst>
                  <a:ext uri="{FF2B5EF4-FFF2-40B4-BE49-F238E27FC236}">
                    <a16:creationId xmlns:a16="http://schemas.microsoft.com/office/drawing/2014/main" id="{62AD097A-DE42-A14D-A1DA-9EB5EF658CB2}"/>
                  </a:ext>
                </a:extLst>
              </p:cNvPr>
              <p:cNvCxnSpPr>
                <a:stCxn id="60" idx="2"/>
                <a:endCxn id="50" idx="0"/>
              </p:cNvCxnSpPr>
              <p:nvPr/>
            </p:nvCxnSpPr>
            <p:spPr>
              <a:xfrm rot="16200000" flipH="1">
                <a:off x="7317652" y="2129851"/>
                <a:ext cx="271533" cy="97324"/>
              </a:xfrm>
              <a:prstGeom prst="bentConnector3">
                <a:avLst/>
              </a:prstGeom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99B7D803-FFA3-0F44-9379-14E329F4DE36}"/>
                  </a:ext>
                </a:extLst>
              </p:cNvPr>
              <p:cNvCxnSpPr>
                <a:stCxn id="60" idx="2"/>
                <a:endCxn id="54" idx="0"/>
              </p:cNvCxnSpPr>
              <p:nvPr/>
            </p:nvCxnSpPr>
            <p:spPr>
              <a:xfrm rot="16200000" flipH="1">
                <a:off x="7729366" y="1718136"/>
                <a:ext cx="243205" cy="892425"/>
              </a:xfrm>
              <a:prstGeom prst="bentConnector3">
                <a:avLst/>
              </a:prstGeom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96D0AC-CE04-9C41-80E8-0CFF112ACAF7}"/>
                  </a:ext>
                </a:extLst>
              </p:cNvPr>
              <p:cNvSpPr txBox="1"/>
              <p:nvPr/>
            </p:nvSpPr>
            <p:spPr>
              <a:xfrm>
                <a:off x="7868660" y="1622323"/>
                <a:ext cx="10130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Recommender Engine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154ECE-9BDD-DB40-9A61-F490B284CBB2}"/>
                  </a:ext>
                </a:extLst>
              </p:cNvPr>
              <p:cNvSpPr txBox="1"/>
              <p:nvPr/>
            </p:nvSpPr>
            <p:spPr>
              <a:xfrm>
                <a:off x="8475495" y="2128696"/>
                <a:ext cx="3637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*3</a:t>
                </a:r>
              </a:p>
            </p:txBody>
          </p:sp>
        </p:grp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ABDFFFF2-619F-5540-B336-B099E9B4E31C}"/>
                </a:ext>
              </a:extLst>
            </p:cNvPr>
            <p:cNvCxnSpPr>
              <a:stCxn id="7" idx="3"/>
              <a:endCxn id="60" idx="1"/>
            </p:cNvCxnSpPr>
            <p:nvPr/>
          </p:nvCxnSpPr>
          <p:spPr>
            <a:xfrm flipV="1">
              <a:off x="5402622" y="1832535"/>
              <a:ext cx="1453163" cy="148078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58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837197"/>
            <a:ext cx="8468356" cy="36878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Solution:  </a:t>
            </a:r>
            <a:r>
              <a:rPr lang="en-US" dirty="0"/>
              <a:t>Separate detection and classification tasks into separate models  </a:t>
            </a:r>
            <a:endParaRPr lang="en-US" b="1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 lIns="0" rIns="0"/>
          <a:lstStyle/>
          <a:p>
            <a:r>
              <a:rPr lang="en-US" sz="2000" b="1" dirty="0"/>
              <a:t>Fashion Analysis Models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2E8CF5-DEE7-774B-8C81-0A64A2F94473}"/>
              </a:ext>
            </a:extLst>
          </p:cNvPr>
          <p:cNvSpPr/>
          <p:nvPr/>
        </p:nvSpPr>
        <p:spPr>
          <a:xfrm>
            <a:off x="468000" y="5656165"/>
            <a:ext cx="7738353" cy="8996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>
              <a:buNone/>
            </a:pPr>
            <a:r>
              <a:rPr lang="en-US" sz="1400" dirty="0"/>
              <a:t>By reducing complexity into separate tasks, a better result can be achieved </a:t>
            </a:r>
          </a:p>
          <a:p>
            <a:pPr marL="0" indent="0">
              <a:buNone/>
            </a:pPr>
            <a:r>
              <a:rPr lang="en-US" sz="1400" dirty="0"/>
              <a:t>A multi-model approach was selected for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 Detector:  “Faster R-CNN” based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 Classifier:  “ResNet50” based models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1F32E8-2083-FE48-A441-66F3D4FA0947}"/>
              </a:ext>
            </a:extLst>
          </p:cNvPr>
          <p:cNvSpPr txBox="1"/>
          <p:nvPr/>
        </p:nvSpPr>
        <p:spPr>
          <a:xfrm>
            <a:off x="7068706" y="53747"/>
            <a:ext cx="19139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1:  “</a:t>
            </a:r>
            <a:r>
              <a:rPr lang="en-US" sz="600" dirty="0" err="1"/>
              <a:t>StreetStyle</a:t>
            </a:r>
            <a:r>
              <a:rPr lang="en-US" sz="600" dirty="0"/>
              <a:t>”: </a:t>
            </a:r>
            <a:r>
              <a:rPr lang="en-US" sz="600" dirty="0">
                <a:hlinkClick r:id="rId2"/>
              </a:rPr>
              <a:t>http://streetstyle.cs.cornell.edu/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6DA47-F81D-894E-9D87-B186F371B1E1}"/>
              </a:ext>
            </a:extLst>
          </p:cNvPr>
          <p:cNvSpPr txBox="1"/>
          <p:nvPr/>
        </p:nvSpPr>
        <p:spPr>
          <a:xfrm>
            <a:off x="6600584" y="99151"/>
            <a:ext cx="3765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*1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A67AB-99C7-D748-AEF6-364C887B8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527"/>
          <a:stretch/>
        </p:blipFill>
        <p:spPr>
          <a:xfrm>
            <a:off x="629365" y="960794"/>
            <a:ext cx="1061122" cy="505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A33144-A2A9-3E4F-8E14-099834ADD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3" r="61334"/>
          <a:stretch/>
        </p:blipFill>
        <p:spPr>
          <a:xfrm>
            <a:off x="1690487" y="960794"/>
            <a:ext cx="1590595" cy="505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AF63EE-1D48-9A40-AC0B-2E4F1FF77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97" t="9" r="34956" b="-9"/>
          <a:stretch/>
        </p:blipFill>
        <p:spPr>
          <a:xfrm>
            <a:off x="3281082" y="960794"/>
            <a:ext cx="1751960" cy="505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6D2D17-1FB5-1443-9584-FB95A002D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34" t="2863" r="-157" b="7259"/>
          <a:stretch/>
        </p:blipFill>
        <p:spPr>
          <a:xfrm>
            <a:off x="5033042" y="1090142"/>
            <a:ext cx="2374367" cy="454297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14F7F3-8EB6-6C4C-ABE1-4D69901F33FB}"/>
              </a:ext>
            </a:extLst>
          </p:cNvPr>
          <p:cNvSpPr/>
          <p:nvPr/>
        </p:nvSpPr>
        <p:spPr>
          <a:xfrm>
            <a:off x="1828800" y="4781520"/>
            <a:ext cx="1152605" cy="66851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A3BA44C-279D-8B42-9CF4-5A2F43CAE8D2}"/>
              </a:ext>
            </a:extLst>
          </p:cNvPr>
          <p:cNvSpPr/>
          <p:nvPr/>
        </p:nvSpPr>
        <p:spPr>
          <a:xfrm>
            <a:off x="5363455" y="1782696"/>
            <a:ext cx="1121869" cy="77608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9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 lIns="0" rIns="0"/>
          <a:lstStyle/>
          <a:p>
            <a:r>
              <a:rPr lang="de-CH" sz="2000" b="1" dirty="0"/>
              <a:t>Fashion Datasets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C9AA4-72BF-CE48-B47D-F94C2D1D05BB}"/>
              </a:ext>
            </a:extLst>
          </p:cNvPr>
          <p:cNvSpPr/>
          <p:nvPr/>
        </p:nvSpPr>
        <p:spPr>
          <a:xfrm>
            <a:off x="434208" y="5800530"/>
            <a:ext cx="8302537" cy="4749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Training the models used only curated images</a:t>
            </a:r>
          </a:p>
          <a:p>
            <a:r>
              <a:rPr lang="en-US" sz="1600" dirty="0"/>
              <a:t>Testing models sets used both curated and “in-the-wild” type images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2F664-D3C8-504B-80A1-D1DE55783B5A}"/>
              </a:ext>
            </a:extLst>
          </p:cNvPr>
          <p:cNvGrpSpPr/>
          <p:nvPr/>
        </p:nvGrpSpPr>
        <p:grpSpPr>
          <a:xfrm>
            <a:off x="434208" y="1575528"/>
            <a:ext cx="3274842" cy="2197869"/>
            <a:chOff x="434208" y="1533000"/>
            <a:chExt cx="3274842" cy="219786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9FD6522-B787-344B-8BAD-F90A7A3CC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778" y="1920782"/>
              <a:ext cx="1608115" cy="101716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2C7D77-07AF-1F4D-9188-B5605CF1501D}"/>
                </a:ext>
              </a:extLst>
            </p:cNvPr>
            <p:cNvSpPr txBox="1"/>
            <p:nvPr/>
          </p:nvSpPr>
          <p:spPr>
            <a:xfrm>
              <a:off x="535000" y="1533000"/>
              <a:ext cx="153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/>
                <a:t>DeepFashion</a:t>
              </a:r>
              <a:r>
                <a:rPr lang="en-US" sz="1800" i="1" baseline="300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F7312F-65ED-CD4B-9C52-C8FB6AF16FF4}"/>
                </a:ext>
              </a:extLst>
            </p:cNvPr>
            <p:cNvSpPr txBox="1"/>
            <p:nvPr/>
          </p:nvSpPr>
          <p:spPr>
            <a:xfrm>
              <a:off x="434208" y="2992205"/>
              <a:ext cx="32748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289k fashion images, </a:t>
              </a:r>
            </a:p>
            <a:p>
              <a:r>
                <a:rPr lang="en-US" sz="1400" dirty="0"/>
                <a:t>46 classes with bounding box annotations</a:t>
              </a:r>
            </a:p>
            <a:p>
              <a:r>
                <a:rPr lang="en-US" sz="1400" dirty="0"/>
                <a:t>Mostly curated fashion images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EB6BE6-6FB5-5048-A921-3E6B1BABF7D3}"/>
              </a:ext>
            </a:extLst>
          </p:cNvPr>
          <p:cNvGrpSpPr/>
          <p:nvPr/>
        </p:nvGrpSpPr>
        <p:grpSpPr>
          <a:xfrm>
            <a:off x="5590934" y="1523126"/>
            <a:ext cx="3145812" cy="2197202"/>
            <a:chOff x="5590934" y="1523126"/>
            <a:chExt cx="3145812" cy="21972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A4D72-124A-5C4E-B63D-C633F4A461DA}"/>
                </a:ext>
              </a:extLst>
            </p:cNvPr>
            <p:cNvGrpSpPr/>
            <p:nvPr/>
          </p:nvGrpSpPr>
          <p:grpSpPr>
            <a:xfrm>
              <a:off x="5590934" y="1523126"/>
              <a:ext cx="1488619" cy="1463115"/>
              <a:chOff x="5590934" y="1523126"/>
              <a:chExt cx="1488619" cy="146311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FBF025A-314B-A747-9283-266C49D02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8694" y="1856171"/>
                <a:ext cx="1360859" cy="113007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EABB62-8E26-8042-B36D-2196F608E67B}"/>
                  </a:ext>
                </a:extLst>
              </p:cNvPr>
              <p:cNvSpPr txBox="1"/>
              <p:nvPr/>
            </p:nvSpPr>
            <p:spPr>
              <a:xfrm>
                <a:off x="5590934" y="1523126"/>
                <a:ext cx="1412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i="1" dirty="0"/>
                  <a:t>StreetStyle</a:t>
                </a:r>
                <a:r>
                  <a:rPr lang="en-US" sz="1800" i="1" baseline="30000" dirty="0"/>
                  <a:t>2</a:t>
                </a:r>
                <a:endParaRPr lang="en-US" sz="1800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BCE7C4-3029-9A4F-8D56-E5220C5D4932}"/>
                </a:ext>
              </a:extLst>
            </p:cNvPr>
            <p:cNvSpPr txBox="1"/>
            <p:nvPr/>
          </p:nvSpPr>
          <p:spPr>
            <a:xfrm>
              <a:off x="5590934" y="2981664"/>
              <a:ext cx="31458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27k face &amp; torso images</a:t>
              </a:r>
            </a:p>
            <a:p>
              <a:r>
                <a:rPr lang="en-US" sz="1400" dirty="0"/>
                <a:t>5 classes with bounding box annotation</a:t>
              </a:r>
            </a:p>
            <a:p>
              <a:r>
                <a:rPr lang="en-US" sz="1400" dirty="0"/>
                <a:t>Fashion images “in-the-wild”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3265F8F-AAB7-AB43-A0E9-1EBF43117B6F}"/>
              </a:ext>
            </a:extLst>
          </p:cNvPr>
          <p:cNvSpPr txBox="1"/>
          <p:nvPr/>
        </p:nvSpPr>
        <p:spPr>
          <a:xfrm>
            <a:off x="6500086" y="164794"/>
            <a:ext cx="264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1:  “</a:t>
            </a:r>
            <a:r>
              <a:rPr lang="en-US" sz="600" dirty="0" err="1"/>
              <a:t>DeepFashion</a:t>
            </a:r>
            <a:r>
              <a:rPr lang="en-US" sz="600" dirty="0"/>
              <a:t>”: </a:t>
            </a:r>
            <a:r>
              <a:rPr lang="en-US" sz="600" dirty="0">
                <a:hlinkClick r:id="rId4"/>
              </a:rPr>
              <a:t>http://mmlab.ie.cuhk.edu.hk/projects/DeepFashion.html</a:t>
            </a:r>
            <a:endParaRPr lang="en-US" sz="600" dirty="0"/>
          </a:p>
          <a:p>
            <a:r>
              <a:rPr lang="en-US" sz="600" dirty="0"/>
              <a:t>2:  “</a:t>
            </a:r>
            <a:r>
              <a:rPr lang="en-US" sz="600" dirty="0" err="1"/>
              <a:t>StreetStyle</a:t>
            </a:r>
            <a:r>
              <a:rPr lang="en-US" sz="600" dirty="0"/>
              <a:t>”: </a:t>
            </a:r>
            <a:r>
              <a:rPr lang="en-US" sz="600" dirty="0">
                <a:hlinkClick r:id="rId5"/>
              </a:rPr>
              <a:t>http://streetstyle.cs.cornell.edu/</a:t>
            </a:r>
            <a:endParaRPr lang="en-US" sz="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0D153D-82F2-5948-ADB8-145558CD1FDF}"/>
              </a:ext>
            </a:extLst>
          </p:cNvPr>
          <p:cNvGrpSpPr>
            <a:grpSpLocks noChangeAspect="1"/>
          </p:cNvGrpSpPr>
          <p:nvPr/>
        </p:nvGrpSpPr>
        <p:grpSpPr>
          <a:xfrm>
            <a:off x="4804476" y="3837516"/>
            <a:ext cx="4190295" cy="1890413"/>
            <a:chOff x="5020367" y="3794572"/>
            <a:chExt cx="3972098" cy="1791976"/>
          </a:xfrm>
        </p:grpSpPr>
        <p:pic>
          <p:nvPicPr>
            <p:cNvPr id="38" name="Picture 37" descr="/var/folders/0k/526__rsd65dcj9b2fq0m_8nw0000gn/T/com.microsoft.Word/Content.MSO/71BFAB2F.tmp">
              <a:extLst>
                <a:ext uri="{FF2B5EF4-FFF2-40B4-BE49-F238E27FC236}">
                  <a16:creationId xmlns:a16="http://schemas.microsoft.com/office/drawing/2014/main" id="{634AEF35-FD31-0740-B849-6C7CF2EFD1C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367" y="3794572"/>
              <a:ext cx="3972098" cy="1791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 Box 134">
              <a:extLst>
                <a:ext uri="{FF2B5EF4-FFF2-40B4-BE49-F238E27FC236}">
                  <a16:creationId xmlns:a16="http://schemas.microsoft.com/office/drawing/2014/main" id="{CBCDF7D1-61F5-8C4D-996E-2F76F7D5163D}"/>
                </a:ext>
              </a:extLst>
            </p:cNvPr>
            <p:cNvSpPr txBox="1"/>
            <p:nvPr/>
          </p:nvSpPr>
          <p:spPr>
            <a:xfrm>
              <a:off x="5509649" y="4039284"/>
              <a:ext cx="1328420" cy="85026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220"/>
                </a:lnSpc>
                <a:spcAft>
                  <a:spcPts val="0"/>
                </a:spcAft>
              </a:pPr>
              <a:r>
                <a:rPr lang="en-US" sz="1100" u="sng" dirty="0">
                  <a:effectLst/>
                  <a:latin typeface="Calibri" panose="020F0502020204030204" pitchFamily="34" charset="0"/>
                  <a:ea typeface="Lucida Sans" panose="020B0602030504020204" pitchFamily="34" charset="77"/>
                  <a:cs typeface="Times New Roman" panose="02020603050405020304" pitchFamily="18" charset="0"/>
                </a:rPr>
                <a:t>Categories:</a:t>
              </a:r>
              <a:endParaRPr lang="en-US" sz="1100" dirty="0">
                <a:effectLst/>
                <a:latin typeface="Calibri" panose="020F0502020204030204" pitchFamily="34" charset="0"/>
                <a:ea typeface="Lucida Sans" panose="020B0602030504020204" pitchFamily="34" charset="77"/>
                <a:cs typeface="Times New Roman" panose="02020603050405020304" pitchFamily="18" charset="0"/>
              </a:endParaRPr>
            </a:p>
            <a:p>
              <a:pPr marL="180340" algn="ctr">
                <a:lnSpc>
                  <a:spcPts val="1220"/>
                </a:lnSpc>
                <a:spcAft>
                  <a:spcPts val="0"/>
                </a:spcAft>
              </a:pPr>
              <a:r>
                <a:rPr lang="en-US" sz="1100" i="1" dirty="0">
                  <a:solidFill>
                    <a:srgbClr val="FFFFFF"/>
                  </a:solidFill>
                  <a:effectLst/>
                  <a:highlight>
                    <a:srgbClr val="FF0000"/>
                  </a:highlight>
                  <a:latin typeface="Calibri" panose="020F0502020204030204" pitchFamily="34" charset="0"/>
                  <a:ea typeface="Lucida Sans" panose="020B0602030504020204" pitchFamily="34" charset="77"/>
                  <a:cs typeface="Times New Roman" panose="02020603050405020304" pitchFamily="18" charset="0"/>
                </a:rPr>
                <a:t>  upper </a:t>
              </a:r>
              <a:r>
                <a:rPr lang="en-US" sz="1100" i="1" dirty="0">
                  <a:solidFill>
                    <a:srgbClr val="FF0000"/>
                  </a:solidFill>
                  <a:effectLst/>
                  <a:highlight>
                    <a:srgbClr val="FF0000"/>
                  </a:highlight>
                  <a:latin typeface="Calibri" panose="020F0502020204030204" pitchFamily="34" charset="0"/>
                  <a:ea typeface="Lucida Sans" panose="020B0602030504020204" pitchFamily="34" charset="77"/>
                  <a:cs typeface="Times New Roman" panose="02020603050405020304" pitchFamily="18" charset="0"/>
                </a:rPr>
                <a:t>.</a:t>
              </a:r>
              <a:endParaRPr lang="en-US" sz="1100" dirty="0">
                <a:effectLst/>
                <a:latin typeface="Calibri" panose="020F0502020204030204" pitchFamily="34" charset="0"/>
                <a:ea typeface="Lucida Sans" panose="020B0602030504020204" pitchFamily="34" charset="77"/>
                <a:cs typeface="Times New Roman" panose="02020603050405020304" pitchFamily="18" charset="0"/>
              </a:endParaRPr>
            </a:p>
            <a:p>
              <a:pPr marL="180340" algn="ctr">
                <a:lnSpc>
                  <a:spcPts val="1220"/>
                </a:lnSpc>
                <a:spcAft>
                  <a:spcPts val="0"/>
                </a:spcAft>
              </a:pPr>
              <a:r>
                <a:rPr lang="en-US" sz="1100" i="1" dirty="0">
                  <a:solidFill>
                    <a:srgbClr val="FFFFFF"/>
                  </a:solidFill>
                  <a:effectLst/>
                  <a:highlight>
                    <a:srgbClr val="0000FF"/>
                  </a:highlight>
                  <a:latin typeface="Calibri" panose="020F0502020204030204" pitchFamily="34" charset="0"/>
                  <a:ea typeface="Lucida Sans" panose="020B0602030504020204" pitchFamily="34" charset="77"/>
                  <a:cs typeface="Times New Roman" panose="02020603050405020304" pitchFamily="18" charset="0"/>
                </a:rPr>
                <a:t>  lower (N/A)</a:t>
              </a:r>
              <a:endParaRPr lang="en-US" sz="1100" dirty="0">
                <a:effectLst/>
                <a:latin typeface="Calibri" panose="020F0502020204030204" pitchFamily="34" charset="0"/>
                <a:ea typeface="Lucida Sans" panose="020B0602030504020204" pitchFamily="34" charset="77"/>
                <a:cs typeface="Times New Roman" panose="02020603050405020304" pitchFamily="18" charset="0"/>
              </a:endParaRPr>
            </a:p>
            <a:p>
              <a:pPr marL="180340" algn="ctr">
                <a:lnSpc>
                  <a:spcPts val="1220"/>
                </a:lnSpc>
                <a:spcAft>
                  <a:spcPts val="0"/>
                </a:spcAft>
              </a:pPr>
              <a:r>
                <a:rPr lang="en-US" sz="1100" i="1" dirty="0">
                  <a:solidFill>
                    <a:srgbClr val="FFFFFF"/>
                  </a:solidFill>
                  <a:effectLst/>
                  <a:highlight>
                    <a:srgbClr val="006400"/>
                  </a:highlight>
                  <a:latin typeface="Calibri" panose="020F0502020204030204" pitchFamily="34" charset="0"/>
                  <a:ea typeface="Lucida Sans" panose="020B0602030504020204" pitchFamily="34" charset="77"/>
                  <a:cs typeface="Times New Roman" panose="02020603050405020304" pitchFamily="18" charset="0"/>
                </a:rPr>
                <a:t>   full      </a:t>
              </a:r>
              <a:r>
                <a:rPr lang="en-US" sz="1100" i="1" dirty="0">
                  <a:solidFill>
                    <a:srgbClr val="385623"/>
                  </a:solidFill>
                  <a:effectLst/>
                  <a:highlight>
                    <a:srgbClr val="006400"/>
                  </a:highlight>
                  <a:latin typeface="Calibri" panose="020F0502020204030204" pitchFamily="34" charset="0"/>
                  <a:ea typeface="Lucida Sans" panose="020B0602030504020204" pitchFamily="34" charset="77"/>
                  <a:cs typeface="Times New Roman" panose="02020603050405020304" pitchFamily="18" charset="0"/>
                </a:rPr>
                <a:t>.</a:t>
              </a:r>
              <a:endParaRPr lang="en-US" sz="1100" dirty="0">
                <a:effectLst/>
                <a:latin typeface="Calibri" panose="020F0502020204030204" pitchFamily="34" charset="0"/>
                <a:ea typeface="Lucida Sans" panose="020B0602030504020204" pitchFamily="34" charset="77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Picture 39" descr="/var/folders/0k/526__rsd65dcj9b2fq0m_8nw0000gn/T/com.microsoft.Word/Content.MSO/6FED7533.tmp">
            <a:extLst>
              <a:ext uri="{FF2B5EF4-FFF2-40B4-BE49-F238E27FC236}">
                <a16:creationId xmlns:a16="http://schemas.microsoft.com/office/drawing/2014/main" id="{EE2560CC-F588-B541-AB11-6B05DD892E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5" y="3833797"/>
            <a:ext cx="4254529" cy="189041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 Box 43">
            <a:extLst>
              <a:ext uri="{FF2B5EF4-FFF2-40B4-BE49-F238E27FC236}">
                <a16:creationId xmlns:a16="http://schemas.microsoft.com/office/drawing/2014/main" id="{A13FAEA9-09C3-F849-BDC3-A00AD12FD3BC}"/>
              </a:ext>
            </a:extLst>
          </p:cNvPr>
          <p:cNvSpPr txBox="1"/>
          <p:nvPr/>
        </p:nvSpPr>
        <p:spPr>
          <a:xfrm>
            <a:off x="3103077" y="4119025"/>
            <a:ext cx="1120775" cy="85026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20"/>
              </a:lnSpc>
              <a:spcAft>
                <a:spcPts val="0"/>
              </a:spcAft>
            </a:pPr>
            <a:r>
              <a:rPr lang="en-US" sz="1100" u="sng" dirty="0">
                <a:effectLst/>
                <a:latin typeface="Calibri" panose="020F0502020204030204" pitchFamily="34" charset="0"/>
                <a:ea typeface="Lucida Sans" panose="020B0602030504020204" pitchFamily="34" charset="77"/>
                <a:cs typeface="Times New Roman" panose="02020603050405020304" pitchFamily="18" charset="0"/>
              </a:rPr>
              <a:t>Categories:</a:t>
            </a:r>
            <a:endParaRPr lang="en-US" sz="1100" dirty="0">
              <a:effectLst/>
              <a:latin typeface="Calibri" panose="020F0502020204030204" pitchFamily="34" charset="0"/>
              <a:ea typeface="Lucida Sans" panose="020B0602030504020204" pitchFamily="34" charset="77"/>
              <a:cs typeface="Times New Roman" panose="02020603050405020304" pitchFamily="18" charset="0"/>
            </a:endParaRPr>
          </a:p>
          <a:p>
            <a:pPr marL="180340" algn="ctr">
              <a:lnSpc>
                <a:spcPts val="1220"/>
              </a:lnSpc>
              <a:spcAft>
                <a:spcPts val="0"/>
              </a:spcAft>
            </a:pPr>
            <a:r>
              <a:rPr lang="en-US" sz="1100" i="1" dirty="0">
                <a:solidFill>
                  <a:srgbClr val="FFFFFF"/>
                </a:solidFill>
                <a:effectLst/>
                <a:highlight>
                  <a:srgbClr val="FF0000"/>
                </a:highlight>
                <a:latin typeface="Calibri" panose="020F0502020204030204" pitchFamily="34" charset="0"/>
                <a:ea typeface="Lucida Sans" panose="020B0602030504020204" pitchFamily="34" charset="77"/>
                <a:cs typeface="Times New Roman" panose="02020603050405020304" pitchFamily="18" charset="0"/>
              </a:rPr>
              <a:t>  upper </a:t>
            </a:r>
            <a:r>
              <a:rPr lang="en-US" sz="1100" i="1" dirty="0">
                <a:solidFill>
                  <a:srgbClr val="FF0000"/>
                </a:solidFill>
                <a:effectLst/>
                <a:highlight>
                  <a:srgbClr val="FF0000"/>
                </a:highlight>
                <a:latin typeface="Calibri" panose="020F0502020204030204" pitchFamily="34" charset="0"/>
                <a:ea typeface="Lucida Sans" panose="020B0602030504020204" pitchFamily="34" charset="77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Lucida Sans" panose="020B0602030504020204" pitchFamily="34" charset="77"/>
              <a:cs typeface="Times New Roman" panose="02020603050405020304" pitchFamily="18" charset="0"/>
            </a:endParaRPr>
          </a:p>
          <a:p>
            <a:pPr marL="180340" algn="ctr">
              <a:lnSpc>
                <a:spcPts val="1220"/>
              </a:lnSpc>
              <a:spcAft>
                <a:spcPts val="0"/>
              </a:spcAft>
            </a:pPr>
            <a:r>
              <a:rPr lang="en-US" sz="1100" i="1" dirty="0">
                <a:solidFill>
                  <a:srgbClr val="FFFFFF"/>
                </a:solidFill>
                <a:effectLst/>
                <a:highlight>
                  <a:srgbClr val="0000FF"/>
                </a:highlight>
                <a:latin typeface="Calibri" panose="020F0502020204030204" pitchFamily="34" charset="0"/>
                <a:ea typeface="Lucida Sans" panose="020B0602030504020204" pitchFamily="34" charset="77"/>
                <a:cs typeface="Times New Roman" panose="02020603050405020304" pitchFamily="18" charset="0"/>
              </a:rPr>
              <a:t>  lower  </a:t>
            </a:r>
            <a:r>
              <a:rPr lang="en-US" sz="1100" i="1" dirty="0">
                <a:solidFill>
                  <a:srgbClr val="4472C4"/>
                </a:solidFill>
                <a:effectLst/>
                <a:highlight>
                  <a:srgbClr val="0000FF"/>
                </a:highlight>
                <a:latin typeface="Calibri" panose="020F0502020204030204" pitchFamily="34" charset="0"/>
                <a:ea typeface="Lucida Sans" panose="020B0602030504020204" pitchFamily="34" charset="77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Lucida Sans" panose="020B0602030504020204" pitchFamily="34" charset="77"/>
              <a:cs typeface="Times New Roman" panose="02020603050405020304" pitchFamily="18" charset="0"/>
            </a:endParaRPr>
          </a:p>
          <a:p>
            <a:pPr marL="180340" algn="ctr">
              <a:lnSpc>
                <a:spcPts val="1220"/>
              </a:lnSpc>
              <a:spcAft>
                <a:spcPts val="0"/>
              </a:spcAft>
            </a:pPr>
            <a:r>
              <a:rPr lang="en-US" sz="1100" i="1" dirty="0">
                <a:solidFill>
                  <a:srgbClr val="FFFFFF"/>
                </a:solidFill>
                <a:effectLst/>
                <a:highlight>
                  <a:srgbClr val="006400"/>
                </a:highlight>
                <a:latin typeface="Calibri" panose="020F0502020204030204" pitchFamily="34" charset="0"/>
                <a:ea typeface="Lucida Sans" panose="020B0602030504020204" pitchFamily="34" charset="77"/>
                <a:cs typeface="Times New Roman" panose="02020603050405020304" pitchFamily="18" charset="0"/>
              </a:rPr>
              <a:t>   full      </a:t>
            </a:r>
            <a:r>
              <a:rPr lang="en-US" sz="1100" i="1" dirty="0">
                <a:solidFill>
                  <a:srgbClr val="385623"/>
                </a:solidFill>
                <a:effectLst/>
                <a:highlight>
                  <a:srgbClr val="006400"/>
                </a:highlight>
                <a:latin typeface="Calibri" panose="020F0502020204030204" pitchFamily="34" charset="0"/>
                <a:ea typeface="Lucida Sans" panose="020B0602030504020204" pitchFamily="34" charset="77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Lucida Sans" panose="020B0602030504020204" pitchFamily="34" charset="77"/>
              <a:cs typeface="Times New Roman" panose="02020603050405020304" pitchFamily="18" charset="0"/>
            </a:endParaRPr>
          </a:p>
        </p:txBody>
      </p:sp>
      <p:pic>
        <p:nvPicPr>
          <p:cNvPr id="42" name="Picture 41" descr="/var/folders/0k/526__rsd65dcj9b2fq0m_8nw0000gn/T/com.microsoft.Word/Content.MSO/722218B9.tmp">
            <a:extLst>
              <a:ext uri="{FF2B5EF4-FFF2-40B4-BE49-F238E27FC236}">
                <a16:creationId xmlns:a16="http://schemas.microsoft.com/office/drawing/2014/main" id="{34A18403-CA54-D841-AC6C-6714CD4913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454" y="1592236"/>
            <a:ext cx="1918885" cy="15777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2EB83A3-2E55-8C44-922F-B360BB2F5E26}"/>
              </a:ext>
            </a:extLst>
          </p:cNvPr>
          <p:cNvCxnSpPr>
            <a:cxnSpLocks/>
          </p:cNvCxnSpPr>
          <p:nvPr/>
        </p:nvCxnSpPr>
        <p:spPr>
          <a:xfrm flipV="1">
            <a:off x="3560247" y="1681566"/>
            <a:ext cx="0" cy="108488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Arrow 49">
            <a:extLst>
              <a:ext uri="{FF2B5EF4-FFF2-40B4-BE49-F238E27FC236}">
                <a16:creationId xmlns:a16="http://schemas.microsoft.com/office/drawing/2014/main" id="{5F0F8537-7D44-1649-8FA7-FFB1FA7C0B52}"/>
              </a:ext>
            </a:extLst>
          </p:cNvPr>
          <p:cNvSpPr/>
          <p:nvPr/>
        </p:nvSpPr>
        <p:spPr>
          <a:xfrm>
            <a:off x="3560247" y="1836893"/>
            <a:ext cx="198755" cy="26987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434D75-C144-4842-B3E9-186CA2FC41EF}"/>
              </a:ext>
            </a:extLst>
          </p:cNvPr>
          <p:cNvSpPr txBox="1"/>
          <p:nvPr/>
        </p:nvSpPr>
        <p:spPr>
          <a:xfrm>
            <a:off x="2624937" y="1752497"/>
            <a:ext cx="9662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Only 9 classes were selected from ‘upper’ for classifier model 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FE909-26E5-CA49-BDFE-80067A92E1DC}"/>
              </a:ext>
            </a:extLst>
          </p:cNvPr>
          <p:cNvSpPr txBox="1"/>
          <p:nvPr/>
        </p:nvSpPr>
        <p:spPr>
          <a:xfrm>
            <a:off x="4896442" y="876498"/>
            <a:ext cx="3978199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r>
              <a:rPr lang="en-US" b="1" i="1" dirty="0" err="1"/>
              <a:t>StreetStyle</a:t>
            </a:r>
            <a:r>
              <a:rPr lang="en-US" i="1" dirty="0"/>
              <a:t>: </a:t>
            </a:r>
          </a:p>
          <a:p>
            <a:r>
              <a:rPr lang="en-US" dirty="0"/>
              <a:t>test dataset for fashion “in the wild”</a:t>
            </a:r>
            <a:endParaRPr lang="en-US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82469-F4C3-4C48-BAFF-D98EDA66B7B0}"/>
              </a:ext>
            </a:extLst>
          </p:cNvPr>
          <p:cNvSpPr txBox="1"/>
          <p:nvPr/>
        </p:nvSpPr>
        <p:spPr>
          <a:xfrm>
            <a:off x="535000" y="874437"/>
            <a:ext cx="3978199" cy="584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r>
              <a:rPr lang="en-US" b="1" i="1" dirty="0" err="1"/>
              <a:t>DeepFashion</a:t>
            </a:r>
            <a:r>
              <a:rPr lang="en-US" i="1" dirty="0"/>
              <a:t>: </a:t>
            </a:r>
          </a:p>
          <a:p>
            <a:r>
              <a:rPr lang="en-US" dirty="0"/>
              <a:t>training dataset of fashion items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6826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361150" y="836541"/>
            <a:ext cx="3947379" cy="6512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Image Detector model: </a:t>
            </a:r>
          </a:p>
          <a:p>
            <a:pPr marL="0" indent="0">
              <a:buNone/>
            </a:pPr>
            <a:r>
              <a:rPr lang="en-US" b="1" dirty="0"/>
              <a:t>“Faster R-CNN” architecture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2E8CF5-DEE7-774B-8C81-0A64A2F94473}"/>
              </a:ext>
            </a:extLst>
          </p:cNvPr>
          <p:cNvSpPr/>
          <p:nvPr/>
        </p:nvSpPr>
        <p:spPr>
          <a:xfrm>
            <a:off x="468000" y="5935851"/>
            <a:ext cx="8195553" cy="3727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>
              <a:buNone/>
            </a:pPr>
            <a:r>
              <a:rPr lang="en-US" sz="1400" dirty="0"/>
              <a:t>Image detector model was trained for 3 categories with bounding box information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1F32E8-2083-FE48-A441-66F3D4FA0947}"/>
              </a:ext>
            </a:extLst>
          </p:cNvPr>
          <p:cNvSpPr txBox="1"/>
          <p:nvPr/>
        </p:nvSpPr>
        <p:spPr>
          <a:xfrm>
            <a:off x="6500086" y="164794"/>
            <a:ext cx="26499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1:  “Faster R-CNN”: </a:t>
            </a:r>
            <a:r>
              <a:rPr lang="en-US" sz="600" u="sng" dirty="0">
                <a:hlinkClick r:id="rId2"/>
              </a:rPr>
              <a:t>https://arxiv.org/abs/1512.03385</a:t>
            </a:r>
            <a:r>
              <a:rPr lang="en-US" sz="600" dirty="0"/>
              <a:t> </a:t>
            </a:r>
          </a:p>
        </p:txBody>
      </p:sp>
      <p:pic>
        <p:nvPicPr>
          <p:cNvPr id="2049" name="Picture 92" descr="https://s3-ap-south-1.amazonaws.com/av-blog-media/wp-content/uploads/2018/10/Faster-rcnn.png">
            <a:extLst>
              <a:ext uri="{FF2B5EF4-FFF2-40B4-BE49-F238E27FC236}">
                <a16:creationId xmlns:a16="http://schemas.microsoft.com/office/drawing/2014/main" id="{4F6E626B-E0F7-3249-8288-9115A312D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1"/>
          <a:stretch>
            <a:fillRect/>
          </a:stretch>
        </p:blipFill>
        <p:spPr bwMode="auto">
          <a:xfrm>
            <a:off x="468000" y="1596901"/>
            <a:ext cx="3135356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21494C4-ED90-AB49-96E7-504EFE567CB1}"/>
              </a:ext>
            </a:extLst>
          </p:cNvPr>
          <p:cNvGrpSpPr/>
          <p:nvPr/>
        </p:nvGrpSpPr>
        <p:grpSpPr>
          <a:xfrm>
            <a:off x="468000" y="4788976"/>
            <a:ext cx="3009803" cy="1015663"/>
            <a:chOff x="468000" y="4788976"/>
            <a:chExt cx="3009803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CE99DE-87EB-7F49-90B0-94688E0A3CBB}"/>
                </a:ext>
              </a:extLst>
            </p:cNvPr>
            <p:cNvSpPr txBox="1"/>
            <p:nvPr/>
          </p:nvSpPr>
          <p:spPr>
            <a:xfrm>
              <a:off x="468000" y="4788976"/>
              <a:ext cx="11748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u="sng" dirty="0"/>
                <a:t>Categories:</a:t>
              </a:r>
            </a:p>
            <a:p>
              <a:pPr marL="184150" indent="-184150">
                <a:buFont typeface="Arial" panose="020B0604020202020204" pitchFamily="34" charset="0"/>
                <a:buChar char="•"/>
              </a:pPr>
              <a:r>
                <a:rPr lang="en-US" sz="1500" dirty="0"/>
                <a:t>‘upper’</a:t>
              </a:r>
            </a:p>
            <a:p>
              <a:pPr marL="184150" indent="-184150">
                <a:buFont typeface="Arial" panose="020B0604020202020204" pitchFamily="34" charset="0"/>
                <a:buChar char="•"/>
              </a:pPr>
              <a:r>
                <a:rPr lang="en-US" sz="1500" dirty="0"/>
                <a:t>‘lower’</a:t>
              </a:r>
            </a:p>
            <a:p>
              <a:pPr marL="184150" indent="-184150">
                <a:buFont typeface="Arial" panose="020B0604020202020204" pitchFamily="34" charset="0"/>
                <a:buChar char="•"/>
              </a:pPr>
              <a:r>
                <a:rPr lang="en-US" sz="1500" dirty="0"/>
                <a:t>‘full’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C1C99BD-81D5-3849-BFD5-72CFC3E575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5350" y="5101455"/>
              <a:ext cx="520955" cy="648102"/>
              <a:chOff x="1995897" y="4699913"/>
              <a:chExt cx="781685" cy="97246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F315630-CBC3-7E45-BB0B-B38817F9A965}"/>
                  </a:ext>
                </a:extLst>
              </p:cNvPr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13" t="4748" r="613" b="31019"/>
              <a:stretch/>
            </p:blipFill>
            <p:spPr bwMode="auto">
              <a:xfrm>
                <a:off x="1995897" y="4699913"/>
                <a:ext cx="781685" cy="97246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990897-0911-C54C-B88A-3E3BCE6392DE}"/>
                  </a:ext>
                </a:extLst>
              </p:cNvPr>
              <p:cNvSpPr/>
              <p:nvPr/>
            </p:nvSpPr>
            <p:spPr>
              <a:xfrm>
                <a:off x="2146392" y="4911368"/>
                <a:ext cx="433705" cy="5651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88F8DE-5AB6-C341-9174-85D06FADB806}"/>
                </a:ext>
              </a:extLst>
            </p:cNvPr>
            <p:cNvSpPr txBox="1"/>
            <p:nvPr/>
          </p:nvSpPr>
          <p:spPr>
            <a:xfrm>
              <a:off x="1814806" y="4816936"/>
              <a:ext cx="166299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u="sng" dirty="0"/>
                <a:t>Bounding box:</a:t>
              </a:r>
            </a:p>
            <a:p>
              <a:pPr algn="r"/>
              <a:r>
                <a:rPr lang="en-US" sz="1200" dirty="0"/>
                <a:t>(x</a:t>
              </a:r>
              <a:r>
                <a:rPr lang="en-US" sz="1200" baseline="-25000" dirty="0"/>
                <a:t>1</a:t>
              </a:r>
              <a:r>
                <a:rPr lang="en-US" sz="1200" dirty="0"/>
                <a:t>,y</a:t>
              </a:r>
              <a:r>
                <a:rPr lang="en-US" sz="1200" baseline="-25000" dirty="0"/>
                <a:t>1</a:t>
              </a:r>
              <a:r>
                <a:rPr lang="en-US" sz="1200" dirty="0"/>
                <a:t>,x</a:t>
              </a:r>
              <a:r>
                <a:rPr lang="en-US" sz="1200" baseline="-25000" dirty="0"/>
                <a:t>2</a:t>
              </a:r>
              <a:r>
                <a:rPr lang="en-US" sz="1200" dirty="0"/>
                <a:t>,y</a:t>
              </a:r>
              <a:r>
                <a:rPr lang="en-US" sz="1200" baseline="-25000" dirty="0"/>
                <a:t>2</a:t>
              </a:r>
              <a:r>
                <a:rPr lang="en-US" sz="1200" dirty="0"/>
                <a:t>) </a:t>
              </a:r>
            </a:p>
          </p:txBody>
        </p:sp>
      </p:grpSp>
      <p:pic>
        <p:nvPicPr>
          <p:cNvPr id="10" name="Picture 9" descr="/var/folders/0k/526__rsd65dcj9b2fq0m_8nw0000gn/T/com.microsoft.Word/Content.MSO/4C59A0F6.tmp">
            <a:extLst>
              <a:ext uri="{FF2B5EF4-FFF2-40B4-BE49-F238E27FC236}">
                <a16:creationId xmlns:a16="http://schemas.microsoft.com/office/drawing/2014/main" id="{C6587AE5-66F6-A34F-B597-FAAD42CAF53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48" y="525820"/>
            <a:ext cx="4544695" cy="2616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41E295-4506-3C44-9FED-DF12C917C95D}"/>
              </a:ext>
            </a:extLst>
          </p:cNvPr>
          <p:cNvGrpSpPr/>
          <p:nvPr/>
        </p:nvGrpSpPr>
        <p:grpSpPr>
          <a:xfrm>
            <a:off x="4076948" y="3346956"/>
            <a:ext cx="4586605" cy="2588895"/>
            <a:chOff x="4076948" y="3346956"/>
            <a:chExt cx="4586605" cy="2588895"/>
          </a:xfrm>
        </p:grpSpPr>
        <p:pic>
          <p:nvPicPr>
            <p:cNvPr id="12" name="Picture 11" descr="/var/folders/0k/526__rsd65dcj9b2fq0m_8nw0000gn/T/com.microsoft.Word/Content.MSO/ECED1074.tmp">
              <a:extLst>
                <a:ext uri="{FF2B5EF4-FFF2-40B4-BE49-F238E27FC236}">
                  <a16:creationId xmlns:a16="http://schemas.microsoft.com/office/drawing/2014/main" id="{F13BF886-761A-8643-887F-2E5970B67BC3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948" y="3346956"/>
              <a:ext cx="4586605" cy="2588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16DCB2-C8FD-BD4C-8BC0-9E9347A2131E}"/>
                </a:ext>
              </a:extLst>
            </p:cNvPr>
            <p:cNvSpPr txBox="1"/>
            <p:nvPr/>
          </p:nvSpPr>
          <p:spPr>
            <a:xfrm>
              <a:off x="4948819" y="4751887"/>
              <a:ext cx="3296657" cy="76944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ln w="0"/>
                  <a:solidFill>
                    <a:schemeClr val="tx1"/>
                  </a:solidFill>
                </a:rPr>
                <a:t>Training on </a:t>
              </a:r>
              <a:r>
                <a:rPr lang="en-US" sz="1100" i="1" dirty="0" err="1">
                  <a:ln w="0"/>
                  <a:solidFill>
                    <a:schemeClr val="tx1"/>
                  </a:solidFill>
                </a:rPr>
                <a:t>DeepFashion</a:t>
              </a:r>
              <a:r>
                <a:rPr lang="en-US" sz="1100" i="1" dirty="0">
                  <a:ln w="0"/>
                  <a:solidFill>
                    <a:schemeClr val="tx1"/>
                  </a:solidFill>
                </a:rPr>
                <a:t> </a:t>
              </a:r>
              <a:r>
                <a:rPr lang="en-US" sz="1100" dirty="0">
                  <a:ln w="0"/>
                  <a:solidFill>
                    <a:schemeClr val="tx1"/>
                  </a:solidFill>
                </a:rPr>
                <a:t> dataset: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>
                  <a:ln w="0"/>
                  <a:solidFill>
                    <a:schemeClr val="tx1"/>
                  </a:solidFill>
                </a:rPr>
                <a:t>987 epochs x 1000 steps per epoch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>
                  <a:ln w="0"/>
                  <a:solidFill>
                    <a:schemeClr val="tx1"/>
                  </a:solidFill>
                </a:rPr>
                <a:t>32 images per batch </a:t>
              </a:r>
              <a:r>
                <a:rPr lang="en-US" sz="1100" dirty="0">
                  <a:ln w="0"/>
                  <a:solidFill>
                    <a:schemeClr val="tx1"/>
                  </a:solidFill>
                  <a:sym typeface="Wingdings" pitchFamily="2" charset="2"/>
                </a:rPr>
                <a:t> ~850 s/epoch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>
                  <a:ln w="0"/>
                  <a:solidFill>
                    <a:schemeClr val="tx1"/>
                  </a:solidFill>
                  <a:sym typeface="Wingdings" pitchFamily="2" charset="2"/>
                </a:rPr>
                <a:t>Full training was ~10 days</a:t>
              </a:r>
              <a:endParaRPr lang="en-US" sz="1100" dirty="0">
                <a:ln w="0"/>
                <a:solidFill>
                  <a:schemeClr val="tx1"/>
                </a:solidFill>
              </a:endParaRPr>
            </a:p>
          </p:txBody>
        </p:sp>
      </p:grpSp>
      <p:sp>
        <p:nvSpPr>
          <p:cNvPr id="19" name="Titel 2">
            <a:extLst>
              <a:ext uri="{FF2B5EF4-FFF2-40B4-BE49-F238E27FC236}">
                <a16:creationId xmlns:a16="http://schemas.microsoft.com/office/drawing/2014/main" id="{B3B81454-A200-5249-B631-0486E4363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50" y="277406"/>
            <a:ext cx="8100000" cy="540000"/>
          </a:xfrm>
        </p:spPr>
        <p:txBody>
          <a:bodyPr/>
          <a:lstStyle/>
          <a:p>
            <a:r>
              <a:rPr lang="en-US" sz="2000" b="1" dirty="0"/>
              <a:t>Image Detector: </a:t>
            </a:r>
            <a:r>
              <a:rPr lang="en-US" sz="2000" b="1" i="1" dirty="0"/>
              <a:t>Faster R-CNN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9780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D89ED1-1388-9046-A935-177326DED939}"/>
              </a:ext>
            </a:extLst>
          </p:cNvPr>
          <p:cNvGrpSpPr/>
          <p:nvPr/>
        </p:nvGrpSpPr>
        <p:grpSpPr>
          <a:xfrm>
            <a:off x="381885" y="3835217"/>
            <a:ext cx="5132868" cy="2399297"/>
            <a:chOff x="381885" y="3835217"/>
            <a:chExt cx="5132868" cy="2399297"/>
          </a:xfrm>
        </p:grpSpPr>
        <p:pic>
          <p:nvPicPr>
            <p:cNvPr id="32" name="Picture 31" descr="/var/folders/0k/526__rsd65dcj9b2fq0m_8nw0000gn/T/com.microsoft.Word/Content.MSO/5F74C253.tmp">
              <a:extLst>
                <a:ext uri="{FF2B5EF4-FFF2-40B4-BE49-F238E27FC236}">
                  <a16:creationId xmlns:a16="http://schemas.microsoft.com/office/drawing/2014/main" id="{0D408EAC-9D9F-AC4C-A9D0-747FC0218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4" r="7053" b="7560"/>
            <a:stretch/>
          </p:blipFill>
          <p:spPr bwMode="auto">
            <a:xfrm>
              <a:off x="3685955" y="4288364"/>
              <a:ext cx="1779181" cy="1874117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ysDash"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88E557-F7C0-F844-8F37-D0D77D4296D0}"/>
                </a:ext>
              </a:extLst>
            </p:cNvPr>
            <p:cNvSpPr txBox="1"/>
            <p:nvPr/>
          </p:nvSpPr>
          <p:spPr>
            <a:xfrm>
              <a:off x="468001" y="3835217"/>
              <a:ext cx="5046752" cy="33855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600"/>
              </a:lvl1pPr>
            </a:lstStyle>
            <a:p>
              <a:r>
                <a:rPr lang="en-US" i="1" dirty="0" err="1"/>
                <a:t>StreetStyle</a:t>
              </a:r>
              <a:r>
                <a:rPr lang="en-US" i="1" dirty="0"/>
                <a:t>:  </a:t>
              </a:r>
            </a:p>
          </p:txBody>
        </p:sp>
        <p:pic>
          <p:nvPicPr>
            <p:cNvPr id="15" name="Picture 14" descr="/var/folders/0k/526__rsd65dcj9b2fq0m_8nw0000gn/T/com.microsoft.Word/Content.MSO/89EDA6E9.tmp">
              <a:extLst>
                <a:ext uri="{FF2B5EF4-FFF2-40B4-BE49-F238E27FC236}">
                  <a16:creationId xmlns:a16="http://schemas.microsoft.com/office/drawing/2014/main" id="{40D237F5-C91C-8D40-BFC0-3050B1305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2" r="27179" b="7519"/>
            <a:stretch/>
          </p:blipFill>
          <p:spPr bwMode="auto">
            <a:xfrm>
              <a:off x="381885" y="4268972"/>
              <a:ext cx="1388386" cy="196554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Picture 15" descr="/var/folders/0k/526__rsd65dcj9b2fq0m_8nw0000gn/T/com.microsoft.Word/Content.MSO/E7F051DF.tmp">
              <a:extLst>
                <a:ext uri="{FF2B5EF4-FFF2-40B4-BE49-F238E27FC236}">
                  <a16:creationId xmlns:a16="http://schemas.microsoft.com/office/drawing/2014/main" id="{079ACC85-23F9-2040-8054-2111B1B11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7" r="6246" b="7539"/>
            <a:stretch/>
          </p:blipFill>
          <p:spPr bwMode="auto">
            <a:xfrm>
              <a:off x="1893018" y="4327596"/>
              <a:ext cx="1743321" cy="184829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31" name="Picture 30" descr="/var/folders/0k/526__rsd65dcj9b2fq0m_8nw0000gn/T/com.microsoft.Word/Content.MSO/F750C34F.tmp">
            <a:extLst>
              <a:ext uri="{FF2B5EF4-FFF2-40B4-BE49-F238E27FC236}">
                <a16:creationId xmlns:a16="http://schemas.microsoft.com/office/drawing/2014/main" id="{85E52B7B-A625-3A4E-8426-F93249B485D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745" y="3889648"/>
            <a:ext cx="3016885" cy="245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68001" y="281296"/>
            <a:ext cx="8100000" cy="540000"/>
          </a:xfrm>
        </p:spPr>
        <p:txBody>
          <a:bodyPr/>
          <a:lstStyle/>
          <a:p>
            <a:r>
              <a:rPr lang="en-US" sz="2000" b="1" dirty="0"/>
              <a:t>Image Detector: </a:t>
            </a:r>
            <a:r>
              <a:rPr lang="en-US" sz="2000" b="1" i="1" dirty="0"/>
              <a:t>Faster R-CNN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8FD170-CB86-BD42-95EB-734C27C32764}"/>
              </a:ext>
            </a:extLst>
          </p:cNvPr>
          <p:cNvGrpSpPr/>
          <p:nvPr/>
        </p:nvGrpSpPr>
        <p:grpSpPr>
          <a:xfrm>
            <a:off x="448596" y="5885482"/>
            <a:ext cx="3902989" cy="351210"/>
            <a:chOff x="448596" y="5885482"/>
            <a:chExt cx="3902989" cy="3512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C9F836-1A05-1341-9FA8-B0C0653958DB}"/>
                </a:ext>
              </a:extLst>
            </p:cNvPr>
            <p:cNvSpPr txBox="1"/>
            <p:nvPr/>
          </p:nvSpPr>
          <p:spPr>
            <a:xfrm>
              <a:off x="3713631" y="5885482"/>
              <a:ext cx="637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Failure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0786E5-3317-4049-87E2-7C78EEAF5955}"/>
                </a:ext>
              </a:extLst>
            </p:cNvPr>
            <p:cNvSpPr txBox="1"/>
            <p:nvPr/>
          </p:nvSpPr>
          <p:spPr>
            <a:xfrm>
              <a:off x="448596" y="5959693"/>
              <a:ext cx="751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</a:rPr>
                <a:t>Success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3C7CE7-DDBE-B94D-B8B0-F4C44D4E9B9D}"/>
                </a:ext>
              </a:extLst>
            </p:cNvPr>
            <p:cNvSpPr txBox="1"/>
            <p:nvPr/>
          </p:nvSpPr>
          <p:spPr>
            <a:xfrm>
              <a:off x="1992251" y="5959693"/>
              <a:ext cx="751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</a:rPr>
                <a:t>Success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C537B-3CA2-564F-856F-9A865086C847}"/>
              </a:ext>
            </a:extLst>
          </p:cNvPr>
          <p:cNvGrpSpPr/>
          <p:nvPr/>
        </p:nvGrpSpPr>
        <p:grpSpPr>
          <a:xfrm>
            <a:off x="319580" y="938790"/>
            <a:ext cx="8220776" cy="2848826"/>
            <a:chOff x="319580" y="938790"/>
            <a:chExt cx="8220776" cy="28488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A2E967-0C85-984F-A1F9-207254B28AB2}"/>
                </a:ext>
              </a:extLst>
            </p:cNvPr>
            <p:cNvGrpSpPr/>
            <p:nvPr/>
          </p:nvGrpSpPr>
          <p:grpSpPr>
            <a:xfrm>
              <a:off x="319580" y="938790"/>
              <a:ext cx="5204797" cy="2848826"/>
              <a:chOff x="319580" y="938790"/>
              <a:chExt cx="5204797" cy="2848826"/>
            </a:xfrm>
          </p:grpSpPr>
          <p:pic>
            <p:nvPicPr>
              <p:cNvPr id="8" name="Picture 7" descr="/var/folders/0k/526__rsd65dcj9b2fq0m_8nw0000gn/T/com.microsoft.Word/Content.MSO/55F08B6.tmp">
                <a:extLst>
                  <a:ext uri="{FF2B5EF4-FFF2-40B4-BE49-F238E27FC236}">
                    <a16:creationId xmlns:a16="http://schemas.microsoft.com/office/drawing/2014/main" id="{EE19CC37-1D16-EA44-ADAC-7E50090896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55" r="17058"/>
              <a:stretch/>
            </p:blipFill>
            <p:spPr bwMode="auto">
              <a:xfrm>
                <a:off x="319580" y="1351663"/>
                <a:ext cx="1510243" cy="243595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81EE8D-D6CE-4E45-B123-DC604F952102}"/>
                  </a:ext>
                </a:extLst>
              </p:cNvPr>
              <p:cNvSpPr txBox="1"/>
              <p:nvPr/>
            </p:nvSpPr>
            <p:spPr>
              <a:xfrm>
                <a:off x="399128" y="938790"/>
                <a:ext cx="5125249" cy="3385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i="1" dirty="0" err="1"/>
                  <a:t>DeepFashion</a:t>
                </a:r>
                <a:r>
                  <a:rPr lang="en-US" sz="1600" i="1" dirty="0"/>
                  <a:t>:</a:t>
                </a:r>
              </a:p>
            </p:txBody>
          </p:sp>
          <p:pic>
            <p:nvPicPr>
              <p:cNvPr id="9" name="Picture 8" descr="/var/folders/0k/526__rsd65dcj9b2fq0m_8nw0000gn/T/com.microsoft.Word/Content.MSO/D7629492.tmp">
                <a:extLst>
                  <a:ext uri="{FF2B5EF4-FFF2-40B4-BE49-F238E27FC236}">
                    <a16:creationId xmlns:a16="http://schemas.microsoft.com/office/drawing/2014/main" id="{5C98359E-DD54-7943-B1D9-6AD925396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26" r="21587" b="7960"/>
              <a:stretch/>
            </p:blipFill>
            <p:spPr bwMode="auto">
              <a:xfrm>
                <a:off x="1624323" y="1364119"/>
                <a:ext cx="1648750" cy="2097597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0" name="Picture 9" descr="/var/folders/0k/526__rsd65dcj9b2fq0m_8nw0000gn/T/com.microsoft.Word/Content.MSO/6F50CE68.tmp">
                <a:extLst>
                  <a:ext uri="{FF2B5EF4-FFF2-40B4-BE49-F238E27FC236}">
                    <a16:creationId xmlns:a16="http://schemas.microsoft.com/office/drawing/2014/main" id="{D554669C-D126-0C4C-B2F2-D6B8C7A1332F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21" r="4997" b="6985"/>
              <a:stretch/>
            </p:blipFill>
            <p:spPr bwMode="auto">
              <a:xfrm>
                <a:off x="3347464" y="1394744"/>
                <a:ext cx="1584640" cy="2256297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ysDash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63D7262-9A03-CB4E-BFE1-A820BAA7C588}"/>
                </a:ext>
              </a:extLst>
            </p:cNvPr>
            <p:cNvCxnSpPr/>
            <p:nvPr/>
          </p:nvCxnSpPr>
          <p:spPr>
            <a:xfrm>
              <a:off x="551404" y="3725516"/>
              <a:ext cx="79889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9DBA07-14FA-7E4E-A5A4-2F2C818BF51D}"/>
              </a:ext>
            </a:extLst>
          </p:cNvPr>
          <p:cNvGrpSpPr/>
          <p:nvPr/>
        </p:nvGrpSpPr>
        <p:grpSpPr>
          <a:xfrm>
            <a:off x="5637968" y="786861"/>
            <a:ext cx="3376161" cy="2867798"/>
            <a:chOff x="5637968" y="786861"/>
            <a:chExt cx="3376161" cy="2867798"/>
          </a:xfrm>
        </p:grpSpPr>
        <p:pic>
          <p:nvPicPr>
            <p:cNvPr id="30" name="Picture 29" descr="/var/folders/0k/526__rsd65dcj9b2fq0m_8nw0000gn/T/com.microsoft.Word/Content.MSO/52F8BFE3.tmp">
              <a:extLst>
                <a:ext uri="{FF2B5EF4-FFF2-40B4-BE49-F238E27FC236}">
                  <a16:creationId xmlns:a16="http://schemas.microsoft.com/office/drawing/2014/main" id="{66B8D319-984D-3B48-B010-6278B492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968" y="1171174"/>
              <a:ext cx="3047365" cy="2483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9310C-8F22-7447-BC84-4FBFBA0A4810}"/>
                </a:ext>
              </a:extLst>
            </p:cNvPr>
            <p:cNvSpPr txBox="1"/>
            <p:nvPr/>
          </p:nvSpPr>
          <p:spPr>
            <a:xfrm>
              <a:off x="5942591" y="786861"/>
              <a:ext cx="3071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solidFill>
                    <a:srgbClr val="0070C0"/>
                  </a:solidFill>
                </a:rPr>
                <a:t>Overall Results of  test datasets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C6D210-F569-734D-AEC5-EFCD954A0FFD}"/>
              </a:ext>
            </a:extLst>
          </p:cNvPr>
          <p:cNvGrpSpPr/>
          <p:nvPr/>
        </p:nvGrpSpPr>
        <p:grpSpPr>
          <a:xfrm>
            <a:off x="423547" y="3375210"/>
            <a:ext cx="3477856" cy="306182"/>
            <a:chOff x="423547" y="3375210"/>
            <a:chExt cx="3477856" cy="3061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95C58D-D0D0-094E-8F23-E0D7B669DF6C}"/>
                </a:ext>
              </a:extLst>
            </p:cNvPr>
            <p:cNvSpPr txBox="1"/>
            <p:nvPr/>
          </p:nvSpPr>
          <p:spPr>
            <a:xfrm>
              <a:off x="3263449" y="3404393"/>
              <a:ext cx="637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Failure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E2D63D-1F95-4B44-810D-127DAD158047}"/>
                </a:ext>
              </a:extLst>
            </p:cNvPr>
            <p:cNvSpPr txBox="1"/>
            <p:nvPr/>
          </p:nvSpPr>
          <p:spPr>
            <a:xfrm>
              <a:off x="423547" y="3375210"/>
              <a:ext cx="751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</a:rPr>
                <a:t>Success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E0B7A9-74EC-E84A-82DD-FF38FEAB1F9E}"/>
                </a:ext>
              </a:extLst>
            </p:cNvPr>
            <p:cNvSpPr txBox="1"/>
            <p:nvPr/>
          </p:nvSpPr>
          <p:spPr>
            <a:xfrm>
              <a:off x="1666859" y="3375210"/>
              <a:ext cx="751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</a:rPr>
                <a:t>Success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47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361151" y="836541"/>
            <a:ext cx="4018748" cy="65129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Image Classifier models: </a:t>
            </a:r>
          </a:p>
          <a:p>
            <a:pPr marL="0" indent="0">
              <a:buNone/>
            </a:pPr>
            <a:r>
              <a:rPr lang="en-US" sz="1600" dirty="0"/>
              <a:t>“ResNet50” architecture with and without bounding box entrainment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2E8CF5-DEE7-774B-8C81-0A64A2F94473}"/>
              </a:ext>
            </a:extLst>
          </p:cNvPr>
          <p:cNvSpPr/>
          <p:nvPr/>
        </p:nvSpPr>
        <p:spPr>
          <a:xfrm>
            <a:off x="468000" y="5740688"/>
            <a:ext cx="8195553" cy="56790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>
              <a:buNone/>
            </a:pPr>
            <a:r>
              <a:rPr lang="en-US" sz="1400" dirty="0"/>
              <a:t>Image Classifier ‘</a:t>
            </a:r>
            <a:r>
              <a:rPr lang="en-US" sz="1400" dirty="0" err="1"/>
              <a:t>img</a:t>
            </a:r>
            <a:r>
              <a:rPr lang="en-US" sz="1400" dirty="0"/>
              <a:t>’ and ‘</a:t>
            </a:r>
            <a:r>
              <a:rPr lang="en-US" sz="1400" dirty="0" err="1"/>
              <a:t>img+bbox</a:t>
            </a:r>
            <a:r>
              <a:rPr lang="en-US" sz="1400" dirty="0"/>
              <a:t>’ models were both attempted to determine the influence of feature inclusion in model training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2BFA98F-11BD-A542-9BE2-9EE4C30BAEC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7398" y="1835888"/>
          <a:ext cx="5951928" cy="376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Document" r:id="rId3" imgW="6184900" imgH="3911600" progId="Word.Document.12">
                  <p:embed/>
                </p:oleObj>
              </mc:Choice>
              <mc:Fallback>
                <p:oleObj name="Document" r:id="rId3" imgW="6184900" imgH="39116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2BFA98F-11BD-A542-9BE2-9EE4C30BAE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398" y="1835888"/>
                        <a:ext cx="5951928" cy="376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6622ABF-7C65-844F-A4FC-458F6F6AC3B5}"/>
              </a:ext>
            </a:extLst>
          </p:cNvPr>
          <p:cNvGrpSpPr/>
          <p:nvPr/>
        </p:nvGrpSpPr>
        <p:grpSpPr>
          <a:xfrm>
            <a:off x="5884875" y="997460"/>
            <a:ext cx="3158386" cy="2269449"/>
            <a:chOff x="5884875" y="997460"/>
            <a:chExt cx="3158386" cy="226944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B95541-E37F-C64A-9D65-C80DE719F172}"/>
                </a:ext>
              </a:extLst>
            </p:cNvPr>
            <p:cNvCxnSpPr>
              <a:cxnSpLocks/>
            </p:cNvCxnSpPr>
            <p:nvPr/>
          </p:nvCxnSpPr>
          <p:spPr>
            <a:xfrm>
              <a:off x="5941579" y="3266909"/>
              <a:ext cx="310168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 descr="/var/folders/0k/526__rsd65dcj9b2fq0m_8nw0000gn/T/com.microsoft.Word/Content.MSO/5BD17389.tmp">
              <a:extLst>
                <a:ext uri="{FF2B5EF4-FFF2-40B4-BE49-F238E27FC236}">
                  <a16:creationId xmlns:a16="http://schemas.microsoft.com/office/drawing/2014/main" id="{535B3623-4B39-7347-95A4-4A6FD85001BA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23"/>
            <a:stretch/>
          </p:blipFill>
          <p:spPr bwMode="auto">
            <a:xfrm>
              <a:off x="5884875" y="997460"/>
              <a:ext cx="3148599" cy="21958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Picture 21" descr="/var/folders/0k/526__rsd65dcj9b2fq0m_8nw0000gn/T/com.microsoft.Word/Content.MSO/5BD17389.tmp">
            <a:extLst>
              <a:ext uri="{FF2B5EF4-FFF2-40B4-BE49-F238E27FC236}">
                <a16:creationId xmlns:a16="http://schemas.microsoft.com/office/drawing/2014/main" id="{620182B6-68CF-3C4F-80A8-65D9E87EB2F8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6" r="-903"/>
          <a:stretch/>
        </p:blipFill>
        <p:spPr bwMode="auto">
          <a:xfrm>
            <a:off x="5837958" y="3384621"/>
            <a:ext cx="3148599" cy="2195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941A0D9-76D7-FC45-99F3-830E7CEB5B5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7398" y="1835888"/>
          <a:ext cx="5951537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6" imgW="6184900" imgH="3746500" progId="Word.Document.12">
                  <p:embed/>
                </p:oleObj>
              </mc:Choice>
              <mc:Fallback>
                <p:oleObj name="Document" r:id="rId6" imgW="6184900" imgH="3746500" progId="Word.Documen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E941A0D9-76D7-FC45-99F3-830E7CEB5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398" y="1835888"/>
                        <a:ext cx="5951537" cy="360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7531436-A457-D442-AD58-E4A54B6DF5F8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" t="4748" r="613"/>
          <a:stretch/>
        </p:blipFill>
        <p:spPr bwMode="auto">
          <a:xfrm>
            <a:off x="77398" y="2928903"/>
            <a:ext cx="781685" cy="1442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itel 2">
            <a:extLst>
              <a:ext uri="{FF2B5EF4-FFF2-40B4-BE49-F238E27FC236}">
                <a16:creationId xmlns:a16="http://schemas.microsoft.com/office/drawing/2014/main" id="{520133DA-F81B-214A-8BE8-8B09CFA28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00" y="308246"/>
            <a:ext cx="8100000" cy="540000"/>
          </a:xfrm>
        </p:spPr>
        <p:txBody>
          <a:bodyPr/>
          <a:lstStyle/>
          <a:p>
            <a:r>
              <a:rPr lang="en-US" sz="2000" b="1" dirty="0"/>
              <a:t>Image Detector:  </a:t>
            </a:r>
            <a:r>
              <a:rPr lang="en-US" sz="2000" b="1" i="1" dirty="0"/>
              <a:t>ResNet50</a:t>
            </a:r>
            <a:endParaRPr lang="en-US" sz="20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53B939-E533-1748-8804-FB16BC9464F4}"/>
              </a:ext>
            </a:extLst>
          </p:cNvPr>
          <p:cNvGrpSpPr/>
          <p:nvPr/>
        </p:nvGrpSpPr>
        <p:grpSpPr>
          <a:xfrm>
            <a:off x="4301764" y="197415"/>
            <a:ext cx="1583111" cy="1301662"/>
            <a:chOff x="4301764" y="475371"/>
            <a:chExt cx="1583111" cy="13016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1E2A1A-4D9F-F64C-8065-89D3DA46E268}"/>
                </a:ext>
              </a:extLst>
            </p:cNvPr>
            <p:cNvGrpSpPr/>
            <p:nvPr/>
          </p:nvGrpSpPr>
          <p:grpSpPr>
            <a:xfrm>
              <a:off x="4301764" y="475371"/>
              <a:ext cx="1583111" cy="1301662"/>
              <a:chOff x="4445824" y="90045"/>
              <a:chExt cx="1583111" cy="1301662"/>
            </a:xfrm>
          </p:grpSpPr>
          <p:pic>
            <p:nvPicPr>
              <p:cNvPr id="12" name="Picture 11" descr="/var/folders/0k/526__rsd65dcj9b2fq0m_8nw0000gn/T/com.microsoft.Word/Content.MSO/722218B9.tmp">
                <a:extLst>
                  <a:ext uri="{FF2B5EF4-FFF2-40B4-BE49-F238E27FC236}">
                    <a16:creationId xmlns:a16="http://schemas.microsoft.com/office/drawing/2014/main" id="{0A3DBA6E-2852-4C4B-8952-A42331010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5824" y="90045"/>
                <a:ext cx="1583111" cy="13016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8F9C34D-D635-8E40-A87F-070205F75B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0496" y="264118"/>
                <a:ext cx="0" cy="733342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F39CDAAA-F737-5D42-A3BF-4E80CDDBDD9D}"/>
                  </a:ext>
                </a:extLst>
              </p:cNvPr>
              <p:cNvSpPr/>
              <p:nvPr/>
            </p:nvSpPr>
            <p:spPr>
              <a:xfrm>
                <a:off x="5360496" y="360914"/>
                <a:ext cx="198755" cy="269875"/>
              </a:xfrm>
              <a:prstGeom prst="rightArrow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B026DD-5238-BE49-9DC3-8081A88E686A}"/>
                </a:ext>
              </a:extLst>
            </p:cNvPr>
            <p:cNvSpPr txBox="1"/>
            <p:nvPr/>
          </p:nvSpPr>
          <p:spPr>
            <a:xfrm>
              <a:off x="4609877" y="634291"/>
              <a:ext cx="5609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9 classes selected with &gt; 2000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46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96B3EDB-9739-0240-A503-A8B9BDE9A437}"/>
              </a:ext>
            </a:extLst>
          </p:cNvPr>
          <p:cNvGrpSpPr/>
          <p:nvPr/>
        </p:nvGrpSpPr>
        <p:grpSpPr>
          <a:xfrm>
            <a:off x="167425" y="3835217"/>
            <a:ext cx="5347328" cy="2360694"/>
            <a:chOff x="167425" y="3835217"/>
            <a:chExt cx="5347328" cy="23606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05E603-41DE-B047-B00C-3B91B4DED0E0}"/>
                </a:ext>
              </a:extLst>
            </p:cNvPr>
            <p:cNvGrpSpPr/>
            <p:nvPr/>
          </p:nvGrpSpPr>
          <p:grpSpPr>
            <a:xfrm>
              <a:off x="167425" y="4283471"/>
              <a:ext cx="5335117" cy="1912440"/>
              <a:chOff x="167425" y="4283471"/>
              <a:chExt cx="5335117" cy="1912440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477BFE-8654-C44A-9213-4A905CCF13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18" t="55253" r="4206" b="2466"/>
              <a:stretch/>
            </p:blipFill>
            <p:spPr bwMode="auto">
              <a:xfrm>
                <a:off x="3754548" y="4376609"/>
                <a:ext cx="1747994" cy="1749382"/>
              </a:xfrm>
              <a:prstGeom prst="rect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prstDash val="sysDash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5547489-EE7C-4E4C-A8C9-2D2DF7512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5" t="11550" r="5755" b="45647"/>
              <a:stretch/>
            </p:blipFill>
            <p:spPr bwMode="auto">
              <a:xfrm>
                <a:off x="167425" y="4283471"/>
                <a:ext cx="3546206" cy="191244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88E557-F7C0-F844-8F37-D0D77D4296D0}"/>
                </a:ext>
              </a:extLst>
            </p:cNvPr>
            <p:cNvSpPr txBox="1"/>
            <p:nvPr/>
          </p:nvSpPr>
          <p:spPr>
            <a:xfrm>
              <a:off x="468001" y="3835217"/>
              <a:ext cx="5046752" cy="3385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600"/>
              </a:lvl1pPr>
            </a:lstStyle>
            <a:p>
              <a:r>
                <a:rPr lang="en-US" i="1" dirty="0"/>
                <a:t>Feature Classifier ‘</a:t>
              </a:r>
              <a:r>
                <a:rPr lang="en-US" i="1" dirty="0" err="1"/>
                <a:t>img+bbox</a:t>
              </a:r>
              <a:r>
                <a:rPr lang="en-US" i="1" dirty="0"/>
                <a:t>’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68001" y="281296"/>
            <a:ext cx="8100000" cy="540000"/>
          </a:xfrm>
        </p:spPr>
        <p:txBody>
          <a:bodyPr/>
          <a:lstStyle/>
          <a:p>
            <a:r>
              <a:rPr lang="en-US" sz="2000" b="1" dirty="0"/>
              <a:t>Image Classifier: </a:t>
            </a:r>
            <a:r>
              <a:rPr lang="en-US" sz="2000" b="1" i="1" dirty="0"/>
              <a:t>ResNet50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8FD170-CB86-BD42-95EB-734C27C32764}"/>
              </a:ext>
            </a:extLst>
          </p:cNvPr>
          <p:cNvGrpSpPr/>
          <p:nvPr/>
        </p:nvGrpSpPr>
        <p:grpSpPr>
          <a:xfrm>
            <a:off x="265062" y="4255775"/>
            <a:ext cx="4171473" cy="397833"/>
            <a:chOff x="448596" y="5959693"/>
            <a:chExt cx="3525790" cy="3978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0786E5-3317-4049-87E2-7C78EEAF5955}"/>
                </a:ext>
              </a:extLst>
            </p:cNvPr>
            <p:cNvSpPr txBox="1"/>
            <p:nvPr/>
          </p:nvSpPr>
          <p:spPr>
            <a:xfrm>
              <a:off x="448596" y="5959693"/>
              <a:ext cx="751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</a:rPr>
                <a:t>Success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3C7CE7-DDBE-B94D-B8B0-F4C44D4E9B9D}"/>
                </a:ext>
              </a:extLst>
            </p:cNvPr>
            <p:cNvSpPr txBox="1"/>
            <p:nvPr/>
          </p:nvSpPr>
          <p:spPr>
            <a:xfrm>
              <a:off x="1784422" y="5960117"/>
              <a:ext cx="751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</a:rPr>
                <a:t>Success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C9F836-1A05-1341-9FA8-B0C0653958DB}"/>
                </a:ext>
              </a:extLst>
            </p:cNvPr>
            <p:cNvSpPr txBox="1"/>
            <p:nvPr/>
          </p:nvSpPr>
          <p:spPr>
            <a:xfrm>
              <a:off x="3336432" y="6080527"/>
              <a:ext cx="637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Failure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CD670E-BED8-884D-A2C5-0C478E85C5AA}"/>
              </a:ext>
            </a:extLst>
          </p:cNvPr>
          <p:cNvGrpSpPr/>
          <p:nvPr/>
        </p:nvGrpSpPr>
        <p:grpSpPr>
          <a:xfrm>
            <a:off x="265062" y="938790"/>
            <a:ext cx="8275294" cy="2786726"/>
            <a:chOff x="265062" y="938790"/>
            <a:chExt cx="8275294" cy="27867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FF48A02-37E1-1645-8F0C-D9B194817AE3}"/>
                </a:ext>
              </a:extLst>
            </p:cNvPr>
            <p:cNvGrpSpPr/>
            <p:nvPr/>
          </p:nvGrpSpPr>
          <p:grpSpPr>
            <a:xfrm>
              <a:off x="265062" y="1517676"/>
              <a:ext cx="5259315" cy="1975210"/>
              <a:chOff x="265062" y="1517676"/>
              <a:chExt cx="5259315" cy="1975210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FB20590-3EF1-7147-9AC8-86BA82AE3F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075" t="11784" r="7408" b="45488"/>
              <a:stretch/>
            </p:blipFill>
            <p:spPr bwMode="auto">
              <a:xfrm>
                <a:off x="4032608" y="1524565"/>
                <a:ext cx="1491769" cy="1961431"/>
              </a:xfrm>
              <a:prstGeom prst="rect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prstDash val="dash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E6E6F09-0ED4-0D47-98EB-B4BE280B48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9" t="54703" r="-2139" b="2364"/>
              <a:stretch/>
            </p:blipFill>
            <p:spPr bwMode="auto">
              <a:xfrm>
                <a:off x="265062" y="1517676"/>
                <a:ext cx="3636342" cy="197521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1EE8D-D6CE-4E45-B123-DC604F952102}"/>
                </a:ext>
              </a:extLst>
            </p:cNvPr>
            <p:cNvSpPr txBox="1"/>
            <p:nvPr/>
          </p:nvSpPr>
          <p:spPr>
            <a:xfrm>
              <a:off x="399128" y="938790"/>
              <a:ext cx="5125249" cy="33855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i="1" dirty="0"/>
                <a:t>Simple Classifier ‘</a:t>
              </a:r>
              <a:r>
                <a:rPr lang="en-US" sz="1600" i="1" dirty="0" err="1"/>
                <a:t>img</a:t>
              </a:r>
              <a:r>
                <a:rPr lang="en-US" sz="1600" i="1" dirty="0"/>
                <a:t>’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63D7262-9A03-CB4E-BFE1-A820BAA7C588}"/>
                </a:ext>
              </a:extLst>
            </p:cNvPr>
            <p:cNvCxnSpPr/>
            <p:nvPr/>
          </p:nvCxnSpPr>
          <p:spPr>
            <a:xfrm>
              <a:off x="551404" y="3725516"/>
              <a:ext cx="79889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C6D210-F569-734D-AEC5-EFCD954A0FFD}"/>
              </a:ext>
            </a:extLst>
          </p:cNvPr>
          <p:cNvGrpSpPr/>
          <p:nvPr/>
        </p:nvGrpSpPr>
        <p:grpSpPr>
          <a:xfrm>
            <a:off x="344304" y="1509974"/>
            <a:ext cx="4538507" cy="305677"/>
            <a:chOff x="423547" y="3375210"/>
            <a:chExt cx="3405490" cy="3056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95C58D-D0D0-094E-8F23-E0D7B669DF6C}"/>
                </a:ext>
              </a:extLst>
            </p:cNvPr>
            <p:cNvSpPr txBox="1"/>
            <p:nvPr/>
          </p:nvSpPr>
          <p:spPr>
            <a:xfrm>
              <a:off x="3191083" y="3403888"/>
              <a:ext cx="637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Failure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E2D63D-1F95-4B44-810D-127DAD158047}"/>
                </a:ext>
              </a:extLst>
            </p:cNvPr>
            <p:cNvSpPr txBox="1"/>
            <p:nvPr/>
          </p:nvSpPr>
          <p:spPr>
            <a:xfrm>
              <a:off x="423547" y="3375210"/>
              <a:ext cx="751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</a:rPr>
                <a:t>Success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E0B7A9-74EC-E84A-82DD-FF38FEAB1F9E}"/>
                </a:ext>
              </a:extLst>
            </p:cNvPr>
            <p:cNvSpPr txBox="1"/>
            <p:nvPr/>
          </p:nvSpPr>
          <p:spPr>
            <a:xfrm>
              <a:off x="1666859" y="3375210"/>
              <a:ext cx="751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</a:rPr>
                <a:t>Success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3E5227-CE3B-D54F-B0B1-37A9879D666E}"/>
              </a:ext>
            </a:extLst>
          </p:cNvPr>
          <p:cNvGrpSpPr/>
          <p:nvPr/>
        </p:nvGrpSpPr>
        <p:grpSpPr>
          <a:xfrm>
            <a:off x="5655581" y="702337"/>
            <a:ext cx="3358548" cy="2938655"/>
            <a:chOff x="5655581" y="702337"/>
            <a:chExt cx="3358548" cy="29386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49310C-8F22-7447-BC84-4FBFBA0A4810}"/>
                </a:ext>
              </a:extLst>
            </p:cNvPr>
            <p:cNvSpPr txBox="1"/>
            <p:nvPr/>
          </p:nvSpPr>
          <p:spPr>
            <a:xfrm>
              <a:off x="5942591" y="702337"/>
              <a:ext cx="3071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solidFill>
                    <a:srgbClr val="0070C0"/>
                  </a:solidFill>
                </a:rPr>
                <a:t>Overall Results of  test datasets</a:t>
              </a:r>
            </a:p>
          </p:txBody>
        </p:sp>
        <p:pic>
          <p:nvPicPr>
            <p:cNvPr id="42" name="Picture 41" descr="/var/folders/0k/526__rsd65dcj9b2fq0m_8nw0000gn/T/com.microsoft.Word/Content.MSO/66B38342.tmp">
              <a:extLst>
                <a:ext uri="{FF2B5EF4-FFF2-40B4-BE49-F238E27FC236}">
                  <a16:creationId xmlns:a16="http://schemas.microsoft.com/office/drawing/2014/main" id="{E2CBA898-2D77-FC4D-80C6-0A4E3E24D2CC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581" y="1008282"/>
              <a:ext cx="3067050" cy="26327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" name="Picture 42" descr="/var/folders/0k/526__rsd65dcj9b2fq0m_8nw0000gn/T/com.microsoft.Word/Content.MSO/F436C4A0.tmp">
            <a:extLst>
              <a:ext uri="{FF2B5EF4-FFF2-40B4-BE49-F238E27FC236}">
                <a16:creationId xmlns:a16="http://schemas.microsoft.com/office/drawing/2014/main" id="{6ABF4378-F7CB-6949-A22B-A27526C5DEF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55" y="3835217"/>
            <a:ext cx="3062605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804</Words>
  <Application>Microsoft Macintosh PowerPoint</Application>
  <PresentationFormat>On-screen Show (4:3)</PresentationFormat>
  <Paragraphs>151</Paragraphs>
  <Slides>12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MS PGothic</vt:lpstr>
      <vt:lpstr>American Typewriter</vt:lpstr>
      <vt:lpstr>Arial</vt:lpstr>
      <vt:lpstr>Britannic Bold</vt:lpstr>
      <vt:lpstr>Calibri</vt:lpstr>
      <vt:lpstr>Calibri Light</vt:lpstr>
      <vt:lpstr>Chalkboard</vt:lpstr>
      <vt:lpstr>Lucida Sans</vt:lpstr>
      <vt:lpstr>Lucida Sans Unicode</vt:lpstr>
      <vt:lpstr>Times New Roman</vt:lpstr>
      <vt:lpstr>Wingdings</vt:lpstr>
      <vt:lpstr>Office Theme</vt:lpstr>
      <vt:lpstr>Document</vt:lpstr>
      <vt:lpstr>Worksheet</vt:lpstr>
      <vt:lpstr>Machine Learning for Fashion Analysis</vt:lpstr>
      <vt:lpstr>Fashion Analysis</vt:lpstr>
      <vt:lpstr>Fashion Analysis</vt:lpstr>
      <vt:lpstr>Fashion Analysis Models</vt:lpstr>
      <vt:lpstr>Fashion Datasets</vt:lpstr>
      <vt:lpstr>Image Detector: Faster R-CNN</vt:lpstr>
      <vt:lpstr>Image Detector: Faster R-CNN</vt:lpstr>
      <vt:lpstr>Image Detector:  ResNet50</vt:lpstr>
      <vt:lpstr>Image Classifier: ResNet50</vt:lpstr>
      <vt:lpstr>Image Detector:  ResNet50</vt:lpstr>
      <vt:lpstr>Conclusions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Fashion Analysis</dc:title>
  <dc:creator>Dan Cameron</dc:creator>
  <cp:lastModifiedBy>Dan Cameron</cp:lastModifiedBy>
  <cp:revision>1</cp:revision>
  <dcterms:created xsi:type="dcterms:W3CDTF">2019-10-18T20:35:42Z</dcterms:created>
  <dcterms:modified xsi:type="dcterms:W3CDTF">2019-10-18T20:45:03Z</dcterms:modified>
</cp:coreProperties>
</file>